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711" r:id="rId4"/>
    <p:sldMasterId id="2147483714" r:id="rId5"/>
  </p:sldMasterIdLst>
  <p:notesMasterIdLst>
    <p:notesMasterId r:id="rId36"/>
  </p:notesMasterIdLst>
  <p:sldIdLst>
    <p:sldId id="396" r:id="rId6"/>
    <p:sldId id="397" r:id="rId7"/>
    <p:sldId id="420" r:id="rId8"/>
    <p:sldId id="434" r:id="rId9"/>
    <p:sldId id="437" r:id="rId10"/>
    <p:sldId id="436" r:id="rId11"/>
    <p:sldId id="439" r:id="rId12"/>
    <p:sldId id="400" r:id="rId13"/>
    <p:sldId id="432" r:id="rId14"/>
    <p:sldId id="421" r:id="rId15"/>
    <p:sldId id="438" r:id="rId16"/>
    <p:sldId id="431" r:id="rId17"/>
    <p:sldId id="412" r:id="rId18"/>
    <p:sldId id="403" r:id="rId19"/>
    <p:sldId id="404" r:id="rId20"/>
    <p:sldId id="407" r:id="rId21"/>
    <p:sldId id="426" r:id="rId22"/>
    <p:sldId id="406" r:id="rId23"/>
    <p:sldId id="427" r:id="rId24"/>
    <p:sldId id="408" r:id="rId25"/>
    <p:sldId id="419" r:id="rId26"/>
    <p:sldId id="433" r:id="rId27"/>
    <p:sldId id="416" r:id="rId28"/>
    <p:sldId id="418" r:id="rId29"/>
    <p:sldId id="425" r:id="rId30"/>
    <p:sldId id="424" r:id="rId31"/>
    <p:sldId id="409" r:id="rId32"/>
    <p:sldId id="435" r:id="rId33"/>
    <p:sldId id="417" r:id="rId34"/>
    <p:sldId id="41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FB8"/>
    <a:srgbClr val="163F5C"/>
    <a:srgbClr val="996633"/>
    <a:srgbClr val="1E5FAE"/>
    <a:srgbClr val="53A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5417D-67E9-410E-9AB3-E69477DD0202}" v="7" dt="2023-06-05T16:39:19.06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4" autoAdjust="0"/>
    <p:restoredTop sz="90458" autoAdjust="0"/>
  </p:normalViewPr>
  <p:slideViewPr>
    <p:cSldViewPr snapToGrid="0" showGuides="1">
      <p:cViewPr varScale="1">
        <p:scale>
          <a:sx n="87" d="100"/>
          <a:sy n="87" d="100"/>
        </p:scale>
        <p:origin x="120" y="288"/>
      </p:cViewPr>
      <p:guideLst>
        <p:guide orient="horz" pos="24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Bogartz" userId="67e30d4a0d79decb" providerId="LiveId" clId="{0B75417D-67E9-410E-9AB3-E69477DD0202}"/>
    <pc:docChg chg="undo redo custSel addSld delSld modSld sldOrd">
      <pc:chgData name="Adam Bogartz" userId="67e30d4a0d79decb" providerId="LiveId" clId="{0B75417D-67E9-410E-9AB3-E69477DD0202}" dt="2023-06-07T18:40:02.280" v="3647" actId="2890"/>
      <pc:docMkLst>
        <pc:docMk/>
      </pc:docMkLst>
      <pc:sldChg chg="modNotesTx">
        <pc:chgData name="Adam Bogartz" userId="67e30d4a0d79decb" providerId="LiveId" clId="{0B75417D-67E9-410E-9AB3-E69477DD0202}" dt="2023-05-17T18:06:51.899" v="1181" actId="313"/>
        <pc:sldMkLst>
          <pc:docMk/>
          <pc:sldMk cId="551545991" sldId="396"/>
        </pc:sldMkLst>
      </pc:sldChg>
      <pc:sldChg chg="modNotesTx">
        <pc:chgData name="Adam Bogartz" userId="67e30d4a0d79decb" providerId="LiveId" clId="{0B75417D-67E9-410E-9AB3-E69477DD0202}" dt="2023-05-17T18:07:33.008" v="1256" actId="313"/>
        <pc:sldMkLst>
          <pc:docMk/>
          <pc:sldMk cId="1886591092" sldId="397"/>
        </pc:sldMkLst>
      </pc:sldChg>
      <pc:sldChg chg="modSp del mod modNotesTx">
        <pc:chgData name="Adam Bogartz" userId="67e30d4a0d79decb" providerId="LiveId" clId="{0B75417D-67E9-410E-9AB3-E69477DD0202}" dt="2023-06-05T16:40:26.789" v="3643" actId="47"/>
        <pc:sldMkLst>
          <pc:docMk/>
          <pc:sldMk cId="2574996756" sldId="398"/>
        </pc:sldMkLst>
        <pc:spChg chg="mod">
          <ac:chgData name="Adam Bogartz" userId="67e30d4a0d79decb" providerId="LiveId" clId="{0B75417D-67E9-410E-9AB3-E69477DD0202}" dt="2023-05-17T19:46:39.693" v="3027" actId="1076"/>
          <ac:spMkLst>
            <pc:docMk/>
            <pc:sldMk cId="2574996756" sldId="398"/>
            <ac:spMk id="6" creationId="{00000000-0000-0000-0000-000000000000}"/>
          </ac:spMkLst>
        </pc:spChg>
        <pc:spChg chg="mod">
          <ac:chgData name="Adam Bogartz" userId="67e30d4a0d79decb" providerId="LiveId" clId="{0B75417D-67E9-410E-9AB3-E69477DD0202}" dt="2023-05-17T17:46:16.277" v="586" actId="12"/>
          <ac:spMkLst>
            <pc:docMk/>
            <pc:sldMk cId="2574996756" sldId="398"/>
            <ac:spMk id="9" creationId="{00000000-0000-0000-0000-000000000000}"/>
          </ac:spMkLst>
        </pc:spChg>
      </pc:sldChg>
      <pc:sldChg chg="modSp mod modNotesTx">
        <pc:chgData name="Adam Bogartz" userId="67e30d4a0d79decb" providerId="LiveId" clId="{0B75417D-67E9-410E-9AB3-E69477DD0202}" dt="2023-05-17T20:05:09.250" v="3047" actId="6549"/>
        <pc:sldMkLst>
          <pc:docMk/>
          <pc:sldMk cId="1759905377" sldId="400"/>
        </pc:sldMkLst>
        <pc:spChg chg="mod">
          <ac:chgData name="Adam Bogartz" userId="67e30d4a0d79decb" providerId="LiveId" clId="{0B75417D-67E9-410E-9AB3-E69477DD0202}" dt="2023-05-17T18:02:18.444" v="889" actId="20577"/>
          <ac:spMkLst>
            <pc:docMk/>
            <pc:sldMk cId="1759905377" sldId="400"/>
            <ac:spMk id="4" creationId="{00000000-0000-0000-0000-000000000000}"/>
          </ac:spMkLst>
        </pc:spChg>
        <pc:spChg chg="mod">
          <ac:chgData name="Adam Bogartz" userId="67e30d4a0d79decb" providerId="LiveId" clId="{0B75417D-67E9-410E-9AB3-E69477DD0202}" dt="2023-05-17T19:30:51.640" v="2910" actId="14100"/>
          <ac:spMkLst>
            <pc:docMk/>
            <pc:sldMk cId="1759905377" sldId="400"/>
            <ac:spMk id="13" creationId="{00000000-0000-0000-0000-000000000000}"/>
          </ac:spMkLst>
        </pc:spChg>
        <pc:spChg chg="mod">
          <ac:chgData name="Adam Bogartz" userId="67e30d4a0d79decb" providerId="LiveId" clId="{0B75417D-67E9-410E-9AB3-E69477DD0202}" dt="2023-05-17T19:43:07.273" v="2979" actId="14100"/>
          <ac:spMkLst>
            <pc:docMk/>
            <pc:sldMk cId="1759905377" sldId="400"/>
            <ac:spMk id="22" creationId="{00000000-0000-0000-0000-000000000000}"/>
          </ac:spMkLst>
        </pc:spChg>
        <pc:spChg chg="mod">
          <ac:chgData name="Adam Bogartz" userId="67e30d4a0d79decb" providerId="LiveId" clId="{0B75417D-67E9-410E-9AB3-E69477DD0202}" dt="2023-05-17T20:05:09.250" v="3047" actId="6549"/>
          <ac:spMkLst>
            <pc:docMk/>
            <pc:sldMk cId="1759905377" sldId="400"/>
            <ac:spMk id="36" creationId="{00000000-0000-0000-0000-000000000000}"/>
          </ac:spMkLst>
        </pc:spChg>
        <pc:spChg chg="mod">
          <ac:chgData name="Adam Bogartz" userId="67e30d4a0d79decb" providerId="LiveId" clId="{0B75417D-67E9-410E-9AB3-E69477DD0202}" dt="2023-05-17T19:53:45.788" v="3034" actId="1076"/>
          <ac:spMkLst>
            <pc:docMk/>
            <pc:sldMk cId="1759905377" sldId="400"/>
            <ac:spMk id="40" creationId="{00000000-0000-0000-0000-000000000000}"/>
          </ac:spMkLst>
        </pc:spChg>
      </pc:sldChg>
      <pc:sldChg chg="addSp modSp mod ord modNotesTx">
        <pc:chgData name="Adam Bogartz" userId="67e30d4a0d79decb" providerId="LiveId" clId="{0B75417D-67E9-410E-9AB3-E69477DD0202}" dt="2023-06-05T16:40:06.794" v="3642"/>
        <pc:sldMkLst>
          <pc:docMk/>
          <pc:sldMk cId="913440997" sldId="420"/>
        </pc:sldMkLst>
        <pc:spChg chg="mod">
          <ac:chgData name="Adam Bogartz" userId="67e30d4a0d79decb" providerId="LiveId" clId="{0B75417D-67E9-410E-9AB3-E69477DD0202}" dt="2023-05-17T17:59:17.045" v="839" actId="20577"/>
          <ac:spMkLst>
            <pc:docMk/>
            <pc:sldMk cId="913440997" sldId="420"/>
            <ac:spMk id="4" creationId="{00000000-0000-0000-0000-000000000000}"/>
          </ac:spMkLst>
        </pc:spChg>
        <pc:spChg chg="add mod">
          <ac:chgData name="Adam Bogartz" userId="67e30d4a0d79decb" providerId="LiveId" clId="{0B75417D-67E9-410E-9AB3-E69477DD0202}" dt="2023-05-17T18:08:56.726" v="1275" actId="1076"/>
          <ac:spMkLst>
            <pc:docMk/>
            <pc:sldMk cId="913440997" sldId="420"/>
            <ac:spMk id="5" creationId="{51026583-E912-2621-1470-F514709FCA9E}"/>
          </ac:spMkLst>
        </pc:spChg>
        <pc:spChg chg="mod">
          <ac:chgData name="Adam Bogartz" userId="67e30d4a0d79decb" providerId="LiveId" clId="{0B75417D-67E9-410E-9AB3-E69477DD0202}" dt="2023-05-17T19:47:35.263" v="3031" actId="313"/>
          <ac:spMkLst>
            <pc:docMk/>
            <pc:sldMk cId="913440997" sldId="420"/>
            <ac:spMk id="7" creationId="{00000000-0000-0000-0000-000000000000}"/>
          </ac:spMkLst>
        </pc:spChg>
      </pc:sldChg>
      <pc:sldChg chg="modSp mod modNotesTx">
        <pc:chgData name="Adam Bogartz" userId="67e30d4a0d79decb" providerId="LiveId" clId="{0B75417D-67E9-410E-9AB3-E69477DD0202}" dt="2023-05-17T20:01:18.049" v="3043" actId="20577"/>
        <pc:sldMkLst>
          <pc:docMk/>
          <pc:sldMk cId="287843670" sldId="421"/>
        </pc:sldMkLst>
        <pc:graphicFrameChg chg="modGraphic">
          <ac:chgData name="Adam Bogartz" userId="67e30d4a0d79decb" providerId="LiveId" clId="{0B75417D-67E9-410E-9AB3-E69477DD0202}" dt="2023-05-17T20:01:18.049" v="3043" actId="20577"/>
          <ac:graphicFrameMkLst>
            <pc:docMk/>
            <pc:sldMk cId="287843670" sldId="421"/>
            <ac:graphicFrameMk id="5" creationId="{00000000-0000-0000-0000-000000000000}"/>
          </ac:graphicFrameMkLst>
        </pc:graphicFrameChg>
      </pc:sldChg>
      <pc:sldChg chg="add del setBg">
        <pc:chgData name="Adam Bogartz" userId="67e30d4a0d79decb" providerId="LiveId" clId="{0B75417D-67E9-410E-9AB3-E69477DD0202}" dt="2023-05-17T20:16:41.692" v="3051" actId="47"/>
        <pc:sldMkLst>
          <pc:docMk/>
          <pc:sldMk cId="3713351732" sldId="428"/>
        </pc:sldMkLst>
      </pc:sldChg>
      <pc:sldChg chg="add del setBg">
        <pc:chgData name="Adam Bogartz" userId="67e30d4a0d79decb" providerId="LiveId" clId="{0B75417D-67E9-410E-9AB3-E69477DD0202}" dt="2023-05-17T17:40:43.400" v="315" actId="47"/>
        <pc:sldMkLst>
          <pc:docMk/>
          <pc:sldMk cId="4054944857" sldId="428"/>
        </pc:sldMkLst>
      </pc:sldChg>
      <pc:sldChg chg="add del">
        <pc:chgData name="Adam Bogartz" userId="67e30d4a0d79decb" providerId="LiveId" clId="{0B75417D-67E9-410E-9AB3-E69477DD0202}" dt="2023-05-17T20:16:45.121" v="3052" actId="47"/>
        <pc:sldMkLst>
          <pc:docMk/>
          <pc:sldMk cId="559622037" sldId="429"/>
        </pc:sldMkLst>
      </pc:sldChg>
      <pc:sldChg chg="add del">
        <pc:chgData name="Adam Bogartz" userId="67e30d4a0d79decb" providerId="LiveId" clId="{0B75417D-67E9-410E-9AB3-E69477DD0202}" dt="2023-05-17T20:16:49.187" v="3053" actId="47"/>
        <pc:sldMkLst>
          <pc:docMk/>
          <pc:sldMk cId="1932302268" sldId="430"/>
        </pc:sldMkLst>
      </pc:sldChg>
      <pc:sldChg chg="modSp add mod ord modNotesTx">
        <pc:chgData name="Adam Bogartz" userId="67e30d4a0d79decb" providerId="LiveId" clId="{0B75417D-67E9-410E-9AB3-E69477DD0202}" dt="2023-05-17T19:20:46.076" v="2691" actId="20577"/>
        <pc:sldMkLst>
          <pc:docMk/>
          <pc:sldMk cId="2850135144" sldId="431"/>
        </pc:sldMkLst>
        <pc:spChg chg="mod">
          <ac:chgData name="Adam Bogartz" userId="67e30d4a0d79decb" providerId="LiveId" clId="{0B75417D-67E9-410E-9AB3-E69477DD0202}" dt="2023-05-17T18:04:30.007" v="917" actId="20577"/>
          <ac:spMkLst>
            <pc:docMk/>
            <pc:sldMk cId="2850135144" sldId="431"/>
            <ac:spMk id="4" creationId="{979B836E-89A8-46B0-BD29-37517DA519CC}"/>
          </ac:spMkLst>
        </pc:spChg>
      </pc:sldChg>
      <pc:sldChg chg="add ord modNotesTx">
        <pc:chgData name="Adam Bogartz" userId="67e30d4a0d79decb" providerId="LiveId" clId="{0B75417D-67E9-410E-9AB3-E69477DD0202}" dt="2023-05-17T19:10:22.502" v="2164" actId="20577"/>
        <pc:sldMkLst>
          <pc:docMk/>
          <pc:sldMk cId="1837066571" sldId="432"/>
        </pc:sldMkLst>
      </pc:sldChg>
      <pc:sldChg chg="modSp add mod ord">
        <pc:chgData name="Adam Bogartz" userId="67e30d4a0d79decb" providerId="LiveId" clId="{0B75417D-67E9-410E-9AB3-E69477DD0202}" dt="2023-05-17T19:04:22.500" v="1663" actId="20577"/>
        <pc:sldMkLst>
          <pc:docMk/>
          <pc:sldMk cId="927753013" sldId="433"/>
        </pc:sldMkLst>
        <pc:spChg chg="mod">
          <ac:chgData name="Adam Bogartz" userId="67e30d4a0d79decb" providerId="LiveId" clId="{0B75417D-67E9-410E-9AB3-E69477DD0202}" dt="2023-05-17T19:04:22.500" v="1663" actId="20577"/>
          <ac:spMkLst>
            <pc:docMk/>
            <pc:sldMk cId="927753013" sldId="433"/>
            <ac:spMk id="4" creationId="{979B836E-89A8-46B0-BD29-37517DA519CC}"/>
          </ac:spMkLst>
        </pc:spChg>
      </pc:sldChg>
      <pc:sldChg chg="modSp add mod ord">
        <pc:chgData name="Adam Bogartz" userId="67e30d4a0d79decb" providerId="LiveId" clId="{0B75417D-67E9-410E-9AB3-E69477DD0202}" dt="2023-05-17T19:06:26.586" v="1756" actId="20577"/>
        <pc:sldMkLst>
          <pc:docMk/>
          <pc:sldMk cId="1289410689" sldId="434"/>
        </pc:sldMkLst>
        <pc:spChg chg="mod">
          <ac:chgData name="Adam Bogartz" userId="67e30d4a0d79decb" providerId="LiveId" clId="{0B75417D-67E9-410E-9AB3-E69477DD0202}" dt="2023-05-17T19:06:26.586" v="1756" actId="20577"/>
          <ac:spMkLst>
            <pc:docMk/>
            <pc:sldMk cId="1289410689" sldId="434"/>
            <ac:spMk id="4" creationId="{979B836E-89A8-46B0-BD29-37517DA519CC}"/>
          </ac:spMkLst>
        </pc:spChg>
      </pc:sldChg>
      <pc:sldChg chg="modSp add mod ord">
        <pc:chgData name="Adam Bogartz" userId="67e30d4a0d79decb" providerId="LiveId" clId="{0B75417D-67E9-410E-9AB3-E69477DD0202}" dt="2023-05-17T19:06:57.655" v="1773" actId="20577"/>
        <pc:sldMkLst>
          <pc:docMk/>
          <pc:sldMk cId="2386697286" sldId="435"/>
        </pc:sldMkLst>
        <pc:spChg chg="mod">
          <ac:chgData name="Adam Bogartz" userId="67e30d4a0d79decb" providerId="LiveId" clId="{0B75417D-67E9-410E-9AB3-E69477DD0202}" dt="2023-05-17T19:06:57.655" v="1773" actId="20577"/>
          <ac:spMkLst>
            <pc:docMk/>
            <pc:sldMk cId="2386697286" sldId="435"/>
            <ac:spMk id="4" creationId="{979B836E-89A8-46B0-BD29-37517DA519CC}"/>
          </ac:spMkLst>
        </pc:spChg>
      </pc:sldChg>
      <pc:sldChg chg="add ord">
        <pc:chgData name="Adam Bogartz" userId="67e30d4a0d79decb" providerId="LiveId" clId="{0B75417D-67E9-410E-9AB3-E69477DD0202}" dt="2023-05-17T20:13:32.845" v="3050"/>
        <pc:sldMkLst>
          <pc:docMk/>
          <pc:sldMk cId="2885185431" sldId="436"/>
        </pc:sldMkLst>
      </pc:sldChg>
      <pc:sldChg chg="modSp add mod modNotesTx">
        <pc:chgData name="Adam Bogartz" userId="67e30d4a0d79decb" providerId="LiveId" clId="{0B75417D-67E9-410E-9AB3-E69477DD0202}" dt="2023-06-05T16:23:40.718" v="3486" actId="5793"/>
        <pc:sldMkLst>
          <pc:docMk/>
          <pc:sldMk cId="3081584965" sldId="437"/>
        </pc:sldMkLst>
        <pc:spChg chg="mod">
          <ac:chgData name="Adam Bogartz" userId="67e30d4a0d79decb" providerId="LiveId" clId="{0B75417D-67E9-410E-9AB3-E69477DD0202}" dt="2023-06-05T16:18:06.285" v="3059" actId="21"/>
          <ac:spMkLst>
            <pc:docMk/>
            <pc:sldMk cId="3081584965" sldId="437"/>
            <ac:spMk id="9" creationId="{00000000-0000-0000-0000-000000000000}"/>
          </ac:spMkLst>
        </pc:spChg>
      </pc:sldChg>
      <pc:sldChg chg="add ord">
        <pc:chgData name="Adam Bogartz" userId="67e30d4a0d79decb" providerId="LiveId" clId="{0B75417D-67E9-410E-9AB3-E69477DD0202}" dt="2023-06-05T16:26:13.944" v="3489"/>
        <pc:sldMkLst>
          <pc:docMk/>
          <pc:sldMk cId="322158884" sldId="438"/>
        </pc:sldMkLst>
      </pc:sldChg>
      <pc:sldChg chg="add ord">
        <pc:chgData name="Adam Bogartz" userId="67e30d4a0d79decb" providerId="LiveId" clId="{0B75417D-67E9-410E-9AB3-E69477DD0202}" dt="2023-06-05T16:26:46.857" v="3492"/>
        <pc:sldMkLst>
          <pc:docMk/>
          <pc:sldMk cId="4266402333" sldId="439"/>
        </pc:sldMkLst>
      </pc:sldChg>
      <pc:sldChg chg="addSp delSp modSp add del mod">
        <pc:chgData name="Adam Bogartz" userId="67e30d4a0d79decb" providerId="LiveId" clId="{0B75417D-67E9-410E-9AB3-E69477DD0202}" dt="2023-06-06T18:48:44.732" v="3645" actId="47"/>
        <pc:sldMkLst>
          <pc:docMk/>
          <pc:sldMk cId="1580653092" sldId="440"/>
        </pc:sldMkLst>
        <pc:spChg chg="mod">
          <ac:chgData name="Adam Bogartz" userId="67e30d4a0d79decb" providerId="LiveId" clId="{0B75417D-67E9-410E-9AB3-E69477DD0202}" dt="2023-06-05T16:36:36.641" v="3600" actId="207"/>
          <ac:spMkLst>
            <pc:docMk/>
            <pc:sldMk cId="1580653092" sldId="440"/>
            <ac:spMk id="6" creationId="{C8ECAFB7-E805-45F5-ABC8-45B4333712D0}"/>
          </ac:spMkLst>
        </pc:spChg>
        <pc:spChg chg="del">
          <ac:chgData name="Adam Bogartz" userId="67e30d4a0d79decb" providerId="LiveId" clId="{0B75417D-67E9-410E-9AB3-E69477DD0202}" dt="2023-06-05T16:39:37.388" v="3640" actId="478"/>
          <ac:spMkLst>
            <pc:docMk/>
            <pc:sldMk cId="1580653092" sldId="440"/>
            <ac:spMk id="7" creationId="{A51A2F51-96CB-4067-93D9-8D845255779D}"/>
          </ac:spMkLst>
        </pc:spChg>
        <pc:spChg chg="mod">
          <ac:chgData name="Adam Bogartz" userId="67e30d4a0d79decb" providerId="LiveId" clId="{0B75417D-67E9-410E-9AB3-E69477DD0202}" dt="2023-06-05T16:37:50.035" v="3629" actId="14100"/>
          <ac:spMkLst>
            <pc:docMk/>
            <pc:sldMk cId="1580653092" sldId="440"/>
            <ac:spMk id="10" creationId="{00000000-0000-0000-0000-000000000000}"/>
          </ac:spMkLst>
        </pc:spChg>
        <pc:picChg chg="add mod">
          <ac:chgData name="Adam Bogartz" userId="67e30d4a0d79decb" providerId="LiveId" clId="{0B75417D-67E9-410E-9AB3-E69477DD0202}" dt="2023-06-05T16:38:00.856" v="3630" actId="1076"/>
          <ac:picMkLst>
            <pc:docMk/>
            <pc:sldMk cId="1580653092" sldId="440"/>
            <ac:picMk id="4" creationId="{620F4D11-E63C-4B99-907F-AFB1825CC8C3}"/>
          </ac:picMkLst>
        </pc:picChg>
        <pc:picChg chg="add del mod">
          <ac:chgData name="Adam Bogartz" userId="67e30d4a0d79decb" providerId="LiveId" clId="{0B75417D-67E9-410E-9AB3-E69477DD0202}" dt="2023-06-05T16:39:26.499" v="3639" actId="1076"/>
          <ac:picMkLst>
            <pc:docMk/>
            <pc:sldMk cId="1580653092" sldId="440"/>
            <ac:picMk id="8" creationId="{C3036D5F-DC55-D6AB-BEE9-027C6A5AFCCD}"/>
          </ac:picMkLst>
        </pc:picChg>
      </pc:sldChg>
      <pc:sldChg chg="add">
        <pc:chgData name="Adam Bogartz" userId="67e30d4a0d79decb" providerId="LiveId" clId="{0B75417D-67E9-410E-9AB3-E69477DD0202}" dt="2023-06-07T18:40:02.280" v="3647" actId="2890"/>
        <pc:sldMkLst>
          <pc:docMk/>
          <pc:sldMk cId="3640927732" sldId="440"/>
        </pc:sldMkLst>
      </pc:sldChg>
      <pc:sldChg chg="add del">
        <pc:chgData name="Adam Bogartz" userId="67e30d4a0d79decb" providerId="LiveId" clId="{0B75417D-67E9-410E-9AB3-E69477DD0202}" dt="2023-06-06T18:48:46.154" v="3646" actId="47"/>
        <pc:sldMkLst>
          <pc:docMk/>
          <pc:sldMk cId="3258768864" sldId="44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defRPr>
            </a:pPr>
            <a:r>
              <a:rPr lang="en-US" dirty="0"/>
              <a:t>2015 MDU Housing Units</a:t>
            </a:r>
          </a:p>
        </c:rich>
      </c:tx>
      <c:overlay val="0"/>
      <c:spPr>
        <a:noFill/>
        <a:ln>
          <a:noFill/>
        </a:ln>
        <a:effectLst/>
      </c:spPr>
      <c:txPr>
        <a:bodyPr rot="0" spcFirstLastPara="1" vertOverflow="ellipsis" vert="horz" wrap="square" anchor="ctr" anchorCtr="1"/>
        <a:lstStyle/>
        <a:p>
          <a:pPr>
            <a:defRPr sz="16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Segoe UI" panose="020B0502040204020203" pitchFamily="34" charset="0"/>
              <a:ea typeface="Segoe UI" panose="020B0502040204020203" pitchFamily="34" charset="0"/>
              <a:cs typeface="Segoe UI" panose="020B0502040204020203" pitchFamily="34" charset="0"/>
            </a:defRPr>
          </a:pPr>
          <a:endParaRPr lang="en-US"/>
        </a:p>
      </c:txPr>
    </c:title>
    <c:autoTitleDeleted val="0"/>
    <c:plotArea>
      <c:layout>
        <c:manualLayout>
          <c:layoutTarget val="inner"/>
          <c:xMode val="edge"/>
          <c:yMode val="edge"/>
          <c:x val="0.15601125372647884"/>
          <c:y val="0.12192771511669147"/>
          <c:w val="0.68797749254704232"/>
          <c:h val="0.7636784422217493"/>
        </c:manualLayout>
      </c:layout>
      <c:doughnutChart>
        <c:varyColors val="1"/>
        <c:ser>
          <c:idx val="0"/>
          <c:order val="0"/>
          <c:tx>
            <c:strRef>
              <c:f>Sheet1!$B$2</c:f>
              <c:strCache>
                <c:ptCount val="1"/>
                <c:pt idx="0">
                  <c:v>MDU Housing Units (In Millions)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76A-44C8-A2B8-6CBB3E7B853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76A-44C8-A2B8-6CBB3E7B853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76A-44C8-A2B8-6CBB3E7B853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76A-44C8-A2B8-6CBB3E7B853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576A-44C8-A2B8-6CBB3E7B853B}"/>
              </c:ext>
            </c:extLst>
          </c:dPt>
          <c:dLbls>
            <c:dLbl>
              <c:idx val="0"/>
              <c:layout>
                <c:manualLayout>
                  <c:x val="0.11203703703703703"/>
                  <c:y val="-0.12208236294406863"/>
                </c:manualLayout>
              </c:layout>
              <c:tx>
                <c:rich>
                  <a:bodyPr/>
                  <a:lstStyle/>
                  <a:p>
                    <a:fld id="{0A8B3563-4E35-4319-BB1B-4ED90CA9AB78}" type="CATEGORYNAME">
                      <a:rPr lang="en-US"/>
                      <a:pPr/>
                      <a:t>[CATEGORY NAME]</a:t>
                    </a:fld>
                    <a:r>
                      <a:rPr lang="en-US" baseline="0" dirty="0"/>
                      <a:t>
</a:t>
                    </a:r>
                    <a:fld id="{0D12B733-6750-4468-BD15-C9001E7BBC0F}" type="VALUE">
                      <a:rPr lang="en-US" baseline="0" smtClean="0"/>
                      <a:pPr/>
                      <a:t>[VALUE]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6A-44C8-A2B8-6CBB3E7B853B}"/>
                </c:ext>
              </c:extLst>
            </c:dLbl>
            <c:dLbl>
              <c:idx val="1"/>
              <c:layout>
                <c:manualLayout>
                  <c:x val="0.11574074074074074"/>
                  <c:y val="8.9658238142767369E-2"/>
                </c:manualLayout>
              </c:layout>
              <c:tx>
                <c:rich>
                  <a:bodyPr/>
                  <a:lstStyle/>
                  <a:p>
                    <a:fld id="{3973E134-86F6-4F88-BCC5-99D210244CE9}" type="CATEGORYNAME">
                      <a:rPr lang="en-US"/>
                      <a:pPr/>
                      <a:t>[CATEGORY NAME]</a:t>
                    </a:fld>
                    <a:r>
                      <a:rPr lang="en-US" baseline="0"/>
                      <a:t>
</a:t>
                    </a:r>
                    <a:fld id="{8C9E7ACF-94B4-445D-97B4-11D0BC2916C1}" type="VALUE">
                      <a:rPr lang="en-US" baseline="0"/>
                      <a:pPr/>
                      <a:t>[VALUE]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6A-44C8-A2B8-6CBB3E7B853B}"/>
                </c:ext>
              </c:extLst>
            </c:dLbl>
            <c:dLbl>
              <c:idx val="2"/>
              <c:layout>
                <c:manualLayout>
                  <c:x val="2.7919021711159668E-2"/>
                  <c:y val="-0.14797071156412872"/>
                </c:manualLayout>
              </c:layout>
              <c:tx>
                <c:rich>
                  <a:bodyPr/>
                  <a:lstStyle/>
                  <a:p>
                    <a:fld id="{A079B8D4-CFF5-49F1-9ABC-3C4ABD9498E2}" type="CATEGORYNAME">
                      <a:rPr lang="en-US"/>
                      <a:pPr/>
                      <a:t>[CATEGORY NAME]</a:t>
                    </a:fld>
                    <a:r>
                      <a:rPr lang="en-US" baseline="0"/>
                      <a:t>
</a:t>
                    </a:r>
                    <a:fld id="{7C010190-E065-46C5-A2FB-DC4605000525}" type="VALUE">
                      <a:rPr lang="en-US" baseline="0"/>
                      <a:pPr/>
                      <a:t>[VALUE]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6A-44C8-A2B8-6CBB3E7B853B}"/>
                </c:ext>
              </c:extLst>
            </c:dLbl>
            <c:dLbl>
              <c:idx val="3"/>
              <c:layout>
                <c:manualLayout>
                  <c:x val="-0.10833333333333334"/>
                  <c:y val="0.10764833093046468"/>
                </c:manualLayout>
              </c:layout>
              <c:tx>
                <c:rich>
                  <a:bodyPr/>
                  <a:lstStyle/>
                  <a:p>
                    <a:fld id="{5AE4DA7F-A8AB-4219-8033-1C20C60C0C9E}" type="CATEGORYNAME">
                      <a:rPr lang="en-US"/>
                      <a:pPr/>
                      <a:t>[CATEGORY NAME]</a:t>
                    </a:fld>
                    <a:r>
                      <a:rPr lang="en-US" baseline="0" dirty="0"/>
                      <a:t>
</a:t>
                    </a:r>
                    <a:fld id="{EE907DC1-B8F2-416F-BBE4-D4B19C6F005C}" type="VALUE">
                      <a:rPr lang="en-US" baseline="0" smtClean="0"/>
                      <a:pPr/>
                      <a:t>[VALUE]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6A-44C8-A2B8-6CBB3E7B853B}"/>
                </c:ext>
              </c:extLst>
            </c:dLbl>
            <c:dLbl>
              <c:idx val="4"/>
              <c:layout>
                <c:manualLayout>
                  <c:x val="-8.2902774466016696E-2"/>
                  <c:y val="-0.12888364703882349"/>
                </c:manualLayout>
              </c:layout>
              <c:tx>
                <c:rich>
                  <a:bodyPr/>
                  <a:lstStyle/>
                  <a:p>
                    <a:fld id="{E4DCBE96-C3F4-4D3C-ABD4-5704332B4EBA}" type="CATEGORYNAME">
                      <a:rPr lang="en-US"/>
                      <a:pPr/>
                      <a:t>[CATEGORY NAME]</a:t>
                    </a:fld>
                    <a:r>
                      <a:rPr lang="en-US" baseline="0" dirty="0"/>
                      <a:t>
</a:t>
                    </a:r>
                    <a:fld id="{1B1E14A1-4889-4663-AA12-61093F883674}" type="VALUE">
                      <a:rPr lang="en-US" baseline="0"/>
                      <a:pPr/>
                      <a:t>[VALUE]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3454348076739706"/>
                      <c:h val="0.1737084895709472"/>
                    </c:manualLayout>
                  </c15:layout>
                  <c15:dlblFieldTable/>
                  <c15:showDataLabelsRange val="0"/>
                </c:ext>
                <c:ext xmlns:c16="http://schemas.microsoft.com/office/drawing/2014/chart" uri="{C3380CC4-5D6E-409C-BE32-E72D297353CC}">
                  <c16:uniqueId val="{00000009-576A-44C8-A2B8-6CBB3E7B853B}"/>
                </c:ext>
              </c:extLst>
            </c:dLbl>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Sheet1!$A$3:$A$7</c:f>
              <c:strCache>
                <c:ptCount val="5"/>
                <c:pt idx="0">
                  <c:v>2-4 Units</c:v>
                </c:pt>
                <c:pt idx="1">
                  <c:v>5-19 Units</c:v>
                </c:pt>
                <c:pt idx="2">
                  <c:v>20-49 Units</c:v>
                </c:pt>
                <c:pt idx="3">
                  <c:v>50+ Units</c:v>
                </c:pt>
                <c:pt idx="4">
                  <c:v>Condo/CoOp</c:v>
                </c:pt>
              </c:strCache>
            </c:strRef>
          </c:cat>
          <c:val>
            <c:numRef>
              <c:f>Sheet1!$B$3:$B$7</c:f>
              <c:numCache>
                <c:formatCode>#0.0"M"</c:formatCode>
                <c:ptCount val="5"/>
                <c:pt idx="0">
                  <c:v>10.7</c:v>
                </c:pt>
                <c:pt idx="1">
                  <c:v>6.6</c:v>
                </c:pt>
                <c:pt idx="2">
                  <c:v>4.5999999999999996</c:v>
                </c:pt>
                <c:pt idx="3">
                  <c:v>5.2</c:v>
                </c:pt>
                <c:pt idx="4">
                  <c:v>10.9</c:v>
                </c:pt>
              </c:numCache>
            </c:numRef>
          </c:val>
          <c:extLst>
            <c:ext xmlns:c16="http://schemas.microsoft.com/office/drawing/2014/chart" uri="{C3380CC4-5D6E-409C-BE32-E72D297353CC}">
              <c16:uniqueId val="{0000000A-576A-44C8-A2B8-6CBB3E7B853B}"/>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8:02:36.243"/>
    </inkml:context>
    <inkml:brush xml:id="br0">
      <inkml:brushProperty name="width" value="0.1" units="cm"/>
      <inkml:brushProperty name="height" value="0.6" units="cm"/>
      <inkml:brushProperty name="color" value="#004F8B"/>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8:02:36.459"/>
    </inkml:context>
    <inkml:brush xml:id="br0">
      <inkml:brushProperty name="width" value="0.1" units="cm"/>
      <inkml:brushProperty name="height" value="0.6" units="cm"/>
      <inkml:brushProperty name="color" value="#004F8B"/>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8:02:36.243"/>
    </inkml:context>
    <inkml:brush xml:id="br0">
      <inkml:brushProperty name="width" value="0.1" units="cm"/>
      <inkml:brushProperty name="height" value="0.6" units="cm"/>
      <inkml:brushProperty name="color" value="#004F8B"/>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8:02:36.459"/>
    </inkml:context>
    <inkml:brush xml:id="br0">
      <inkml:brushProperty name="width" value="0.1" units="cm"/>
      <inkml:brushProperty name="height" value="0.6" units="cm"/>
      <inkml:brushProperty name="color" value="#004F8B"/>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8:02:36.243"/>
    </inkml:context>
    <inkml:brush xml:id="br0">
      <inkml:brushProperty name="width" value="0.1" units="cm"/>
      <inkml:brushProperty name="height" value="0.6" units="cm"/>
      <inkml:brushProperty name="color" value="#004F8B"/>
      <inkml:brushProperty name="ignorePressure" value="1"/>
      <inkml:brushProperty name="inkEffects" value="pencil"/>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8:02:36.459"/>
    </inkml:context>
    <inkml:brush xml:id="br0">
      <inkml:brushProperty name="width" value="0.1" units="cm"/>
      <inkml:brushProperty name="height" value="0.6" units="cm"/>
      <inkml:brushProperty name="color" value="#004F8B"/>
      <inkml:brushProperty name="ignorePressure" value="1"/>
      <inkml:brushProperty name="inkEffects" value="pencil"/>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8:02:36.243"/>
    </inkml:context>
    <inkml:brush xml:id="br0">
      <inkml:brushProperty name="width" value="0.1" units="cm"/>
      <inkml:brushProperty name="height" value="0.6" units="cm"/>
      <inkml:brushProperty name="color" value="#004F8B"/>
      <inkml:brushProperty name="ignorePressure" value="1"/>
      <inkml:brushProperty name="inkEffects" value="pencil"/>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8:02:36.459"/>
    </inkml:context>
    <inkml:brush xml:id="br0">
      <inkml:brushProperty name="width" value="0.1" units="cm"/>
      <inkml:brushProperty name="height" value="0.6" units="cm"/>
      <inkml:brushProperty name="color" value="#004F8B"/>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5850C-D4BB-4858-A577-CD5D3B982443}"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972AB-C501-4915-961C-7D57DA2F2A4B}" type="slidenum">
              <a:rPr lang="en-US" smtClean="0"/>
              <a:t>‹#›</a:t>
            </a:fld>
            <a:endParaRPr lang="en-US"/>
          </a:p>
        </p:txBody>
      </p:sp>
    </p:spTree>
    <p:extLst>
      <p:ext uri="{BB962C8B-B14F-4D97-AF65-F5344CB8AC3E}">
        <p14:creationId xmlns:p14="http://schemas.microsoft.com/office/powerpoint/2010/main" val="4659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aws.amazon.com/blogs/publicsector/achieving-five-nines-cloud-justice-public-safety/" TargetMode="External"/><Relationship Id="rId3" Type="http://schemas.openxmlformats.org/officeDocument/2006/relationships/hyperlink" Target="https://www.onsip.com/voip-resources/voip-fundamentals/what-is-disaster-recovery-as-a-service-draas" TargetMode="External"/><Relationship Id="rId7" Type="http://schemas.openxmlformats.org/officeDocument/2006/relationships/hyperlink" Target="https://www.onsip.com/voip-resources/smb-tips/how-to-implement-privacy-by-design-for-busines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onsip.com/voip-resources/voip-fundamentals/hyperscale-data-centers" TargetMode="External"/><Relationship Id="rId5" Type="http://schemas.openxmlformats.org/officeDocument/2006/relationships/hyperlink" Target="https://resource.stratus.com/brochure/stratus-at-a-glance/" TargetMode="External"/><Relationship Id="rId10" Type="http://schemas.openxmlformats.org/officeDocument/2006/relationships/hyperlink" Target="https://www.stratus.com/about/company-information/uptime-meter/" TargetMode="External"/><Relationship Id="rId4" Type="http://schemas.openxmlformats.org/officeDocument/2006/relationships/hyperlink" Target="https://www.onsip.com/voip-resources/voip-fundamentals/6-ways-to-achieve-cloud-resiliency" TargetMode="External"/><Relationship Id="rId9" Type="http://schemas.openxmlformats.org/officeDocument/2006/relationships/hyperlink" Target="https://www.onsip.com/voip-resources/voip-fundamentals/what-is-enhanced-911-e9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1</a:t>
            </a:r>
            <a:r>
              <a:rPr lang="en-US" baseline="30000" dirty="0"/>
              <a:t>st</a:t>
            </a:r>
            <a:r>
              <a:rPr lang="en-US" dirty="0"/>
              <a:t> “building” used as a verb or noun?</a:t>
            </a:r>
          </a:p>
          <a:p>
            <a:endParaRPr lang="en-US" dirty="0"/>
          </a:p>
          <a:p>
            <a:r>
              <a:rPr lang="en-US" dirty="0"/>
              <a:t>Verb: “Creating Broadband Infrastructure”</a:t>
            </a:r>
          </a:p>
          <a:p>
            <a:endParaRPr lang="en-US" dirty="0"/>
          </a:p>
          <a:p>
            <a:r>
              <a:rPr lang="en-US" dirty="0"/>
              <a:t>If a verb, clever word play</a:t>
            </a:r>
          </a:p>
          <a:p>
            <a:r>
              <a:rPr lang="en-US" dirty="0"/>
              <a:t>If a noun, it’s repetitive</a:t>
            </a:r>
          </a:p>
          <a:p>
            <a:endParaRPr lang="en-US" dirty="0"/>
          </a:p>
          <a:p>
            <a:r>
              <a:rPr lang="en-US" dirty="0"/>
              <a:t>Change to:</a:t>
            </a:r>
            <a:br>
              <a:rPr lang="en-US" dirty="0"/>
            </a:br>
            <a:r>
              <a:rPr lang="en-US" dirty="0"/>
              <a:t>“Broadband Infrastructure: One Building at a Time”</a:t>
            </a:r>
          </a:p>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a:t>
            </a:fld>
            <a:endParaRPr lang="en-US"/>
          </a:p>
        </p:txBody>
      </p:sp>
    </p:spTree>
    <p:extLst>
      <p:ext uri="{BB962C8B-B14F-4D97-AF65-F5344CB8AC3E}">
        <p14:creationId xmlns:p14="http://schemas.microsoft.com/office/powerpoint/2010/main" val="260526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lawyers wanted to say, ‘hello’…”</a:t>
            </a:r>
          </a:p>
        </p:txBody>
      </p:sp>
      <p:sp>
        <p:nvSpPr>
          <p:cNvPr id="4" name="Slide Number Placeholder 3"/>
          <p:cNvSpPr>
            <a:spLocks noGrp="1"/>
          </p:cNvSpPr>
          <p:nvPr>
            <p:ph type="sldNum" sz="quarter" idx="5"/>
          </p:nvPr>
        </p:nvSpPr>
        <p:spPr/>
        <p:txBody>
          <a:bodyPr/>
          <a:lstStyle/>
          <a:p>
            <a:fld id="{EFB972AB-C501-4915-961C-7D57DA2F2A4B}" type="slidenum">
              <a:rPr lang="en-US" smtClean="0"/>
              <a:t>2</a:t>
            </a:fld>
            <a:endParaRPr lang="en-US"/>
          </a:p>
        </p:txBody>
      </p:sp>
    </p:spTree>
    <p:extLst>
      <p:ext uri="{BB962C8B-B14F-4D97-AF65-F5344CB8AC3E}">
        <p14:creationId xmlns:p14="http://schemas.microsoft.com/office/powerpoint/2010/main" val="269633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NOI = Net Operating Income</a:t>
            </a:r>
          </a:p>
          <a:p>
            <a:endParaRPr lang="en-US" dirty="0"/>
          </a:p>
          <a:p>
            <a:pPr algn="l"/>
            <a:r>
              <a:rPr lang="en-US" b="0" i="0" dirty="0">
                <a:solidFill>
                  <a:srgbClr val="1C1B1A"/>
                </a:solidFill>
                <a:effectLst/>
                <a:latin typeface="RocketSans"/>
              </a:rPr>
              <a:t>NOI is (typically) calculated on an annual basis. So, here’s an example of how to calculate NOI out in the wild.</a:t>
            </a:r>
          </a:p>
          <a:p>
            <a:pPr algn="l"/>
            <a:r>
              <a:rPr lang="en-US" b="0" i="0" dirty="0">
                <a:solidFill>
                  <a:srgbClr val="1C1B1A"/>
                </a:solidFill>
                <a:effectLst/>
                <a:latin typeface="RocketSans"/>
              </a:rPr>
              <a:t>Imagine you are evaluating a potential investment property: a small, four-unit apartment complex. Each unit rents for $1,500 per month, making the Potential Rental Income (PRI) $72,000 per year. The coin laundry in the basement of the property makes $1,000 annually.</a:t>
            </a:r>
          </a:p>
          <a:p>
            <a:pPr algn="l"/>
            <a:r>
              <a:rPr lang="en-US" b="0" i="0" dirty="0">
                <a:solidFill>
                  <a:srgbClr val="1C1B1A"/>
                </a:solidFill>
                <a:effectLst/>
                <a:latin typeface="RocketSans"/>
              </a:rPr>
              <a:t>Vacancy losses are 10% (PRI x .10), or $7,200 per year. This brings the Gross Operating Income (GOI) to $64,800. Based on the current owner’s accounting, operating expenses are $15,000 each year.</a:t>
            </a:r>
          </a:p>
          <a:p>
            <a:pPr algn="l"/>
            <a:r>
              <a:rPr lang="en-US" b="1" i="0" dirty="0">
                <a:solidFill>
                  <a:srgbClr val="1C1B1A"/>
                </a:solidFill>
                <a:effectLst/>
                <a:latin typeface="RocketSans"/>
              </a:rPr>
              <a:t>Net Operating Income = (Gross Operating Income [$64,800]) + (Other Income[$1,000]) - Operating Expenses [$15,000]</a:t>
            </a:r>
            <a:endParaRPr lang="en-US" b="0" i="0" dirty="0">
              <a:solidFill>
                <a:srgbClr val="1C1B1A"/>
              </a:solidFill>
              <a:effectLst/>
              <a:latin typeface="RocketSans"/>
            </a:endParaRPr>
          </a:p>
          <a:p>
            <a:pPr algn="l"/>
            <a:r>
              <a:rPr lang="en-US" b="1" i="0" dirty="0">
                <a:solidFill>
                  <a:srgbClr val="1C1B1A"/>
                </a:solidFill>
                <a:effectLst/>
                <a:latin typeface="RocketSans"/>
              </a:rPr>
              <a:t>Net Operating Income = $50,800 annually</a:t>
            </a:r>
          </a:p>
          <a:p>
            <a:pPr algn="l"/>
            <a:endParaRPr lang="en-US" b="1" i="0" dirty="0">
              <a:solidFill>
                <a:srgbClr val="1C1B1A"/>
              </a:solidFill>
              <a:effectLst/>
              <a:latin typeface="RocketSans"/>
            </a:endParaRPr>
          </a:p>
          <a:p>
            <a:pPr algn="l"/>
            <a:endParaRPr lang="en-US" b="0" i="0" dirty="0">
              <a:solidFill>
                <a:srgbClr val="1C1B1A"/>
              </a:solidFill>
              <a:effectLst/>
              <a:latin typeface="Rocket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cs typeface="+mn-cs"/>
              </a:rPr>
              <a:t>By using </a:t>
            </a:r>
            <a:r>
              <a:rPr kumimoji="0" lang="en-US" sz="1200" b="0" i="0" u="none" strike="noStrike" kern="1200" cap="none" spc="0" normalizeH="0" baseline="0" noProof="0" dirty="0" err="1">
                <a:ln>
                  <a:noFill/>
                </a:ln>
                <a:solidFill>
                  <a:prstClr val="black"/>
                </a:solidFill>
                <a:effectLst/>
                <a:uLnTx/>
                <a:uFillTx/>
                <a:latin typeface="Arial"/>
                <a:cs typeface="+mn-cs"/>
              </a:rPr>
              <a:t>Aditum</a:t>
            </a:r>
            <a:r>
              <a:rPr kumimoji="0" lang="en-US" sz="1200" b="0" i="0" u="none" strike="noStrike" kern="1200" cap="none" spc="0" normalizeH="0" baseline="0" noProof="0" dirty="0">
                <a:ln>
                  <a:noFill/>
                </a:ln>
                <a:solidFill>
                  <a:prstClr val="black"/>
                </a:solidFill>
                <a:effectLst/>
                <a:uLnTx/>
                <a:uFillTx/>
                <a:latin typeface="Arial"/>
                <a:cs typeface="+mn-cs"/>
              </a:rPr>
              <a:t> to provide high-speed, reliable Internet and superior customer service to tenants </a:t>
            </a:r>
            <a:r>
              <a:rPr kumimoji="0" lang="mr-IN" sz="1200" b="0" i="0" u="none" strike="noStrike" kern="1200" cap="none" spc="0" normalizeH="0" baseline="0" noProof="0" dirty="0">
                <a:ln>
                  <a:noFill/>
                </a:ln>
                <a:solidFill>
                  <a:prstClr val="black"/>
                </a:solidFill>
                <a:effectLst/>
                <a:uLnTx/>
                <a:uFillTx/>
                <a:latin typeface="Arial"/>
                <a:cs typeface="+mn-cs"/>
              </a:rPr>
              <a:t>–</a:t>
            </a:r>
            <a:r>
              <a:rPr kumimoji="0" lang="en-US" sz="1200" b="0" i="0" u="none" strike="noStrike" kern="1200" cap="none" spc="0" normalizeH="0" baseline="0" noProof="0" dirty="0">
                <a:ln>
                  <a:noFill/>
                </a:ln>
                <a:solidFill>
                  <a:prstClr val="black"/>
                </a:solidFill>
                <a:effectLst/>
                <a:uLnTx/>
                <a:uFillTx/>
                <a:latin typeface="Arial"/>
                <a:cs typeface="+mn-cs"/>
              </a:rPr>
              <a:t> building owners, developers and property managers are able to provide a luxury amenity while increasing NOI to the property.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B972AB-C501-4915-961C-7D57DA2F2A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752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initial paragraph to be short, blunt &amp; impactful.</a:t>
            </a:r>
          </a:p>
          <a:p>
            <a:r>
              <a:rPr lang="en-US" dirty="0"/>
              <a:t>Issues noted: </a:t>
            </a:r>
          </a:p>
          <a:p>
            <a:r>
              <a:rPr lang="en-US" dirty="0"/>
              <a:t>	Tenant satisfaction</a:t>
            </a:r>
          </a:p>
          <a:p>
            <a:r>
              <a:rPr lang="en-US" dirty="0"/>
              <a:t>	Interruptions to online connectivity</a:t>
            </a:r>
          </a:p>
          <a:p>
            <a:r>
              <a:rPr lang="en-US" dirty="0"/>
              <a:t>	Inadequate bandwidth</a:t>
            </a:r>
          </a:p>
          <a:p>
            <a:endParaRPr lang="en-US" dirty="0"/>
          </a:p>
          <a:p>
            <a:r>
              <a:rPr lang="en-US" dirty="0"/>
              <a:t>Implied impact:</a:t>
            </a:r>
          </a:p>
          <a:p>
            <a:r>
              <a:rPr lang="en-US" dirty="0"/>
              <a:t>	Revenue loss (d/t unhappy tenants)</a:t>
            </a:r>
          </a:p>
          <a:p>
            <a:endParaRPr lang="en-US" dirty="0"/>
          </a:p>
          <a:p>
            <a:r>
              <a:rPr lang="en-US" dirty="0"/>
              <a:t>Solution:</a:t>
            </a:r>
          </a:p>
          <a:p>
            <a:r>
              <a:rPr lang="en-US" dirty="0"/>
              <a:t>	</a:t>
            </a:r>
            <a:r>
              <a:rPr lang="en-US" dirty="0" err="1"/>
              <a:t>Aditum</a:t>
            </a:r>
            <a:r>
              <a:rPr lang="en-US" dirty="0"/>
              <a:t> can prevent potential revenue loss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cs typeface="+mn-cs"/>
              </a:rPr>
              <a:t>BRIDGING THE DIGITAL DIVIDE; </a:t>
            </a:r>
            <a:br>
              <a:rPr kumimoji="0" lang="en-US" sz="1200" b="1" i="0" u="none" strike="noStrike" kern="1200" cap="none" spc="0" normalizeH="0" baseline="0" noProof="0" dirty="0">
                <a:ln>
                  <a:noFill/>
                </a:ln>
                <a:solidFill>
                  <a:prstClr val="white"/>
                </a:solidFill>
                <a:effectLst/>
                <a:uLnTx/>
                <a:uFillTx/>
                <a:latin typeface="Arial"/>
                <a:cs typeface="+mn-cs"/>
              </a:rPr>
            </a:br>
            <a:r>
              <a:rPr kumimoji="0" lang="en-US" sz="1200" b="1" i="0" u="none" strike="noStrike" kern="1200" cap="none" spc="0" normalizeH="0" baseline="0" noProof="0" dirty="0">
                <a:ln>
                  <a:noFill/>
                </a:ln>
                <a:solidFill>
                  <a:prstClr val="white"/>
                </a:solidFill>
                <a:effectLst/>
                <a:uLnTx/>
                <a:uFillTx/>
                <a:latin typeface="Arial"/>
                <a:cs typeface="+mn-cs"/>
              </a:rPr>
              <a:t>WHY IT MATTERS</a:t>
            </a:r>
          </a:p>
          <a:p>
            <a:endParaRPr lang="en-US" dirty="0"/>
          </a:p>
          <a:p>
            <a:r>
              <a:rPr lang="en-US" dirty="0"/>
              <a:t>*Thought about presenting this slide at trade show:</a:t>
            </a:r>
          </a:p>
          <a:p>
            <a:endParaRPr lang="en-US" dirty="0"/>
          </a:p>
          <a:p>
            <a:pPr marL="228600" indent="-228600">
              <a:buAutoNum type="arabicPeriod"/>
            </a:pPr>
            <a:r>
              <a:rPr lang="en-US" dirty="0"/>
              <a:t>Tell a story</a:t>
            </a:r>
          </a:p>
          <a:p>
            <a:pPr marL="685800" lvl="1" indent="-228600">
              <a:buAutoNum type="arabicPeriod"/>
            </a:pPr>
            <a:r>
              <a:rPr lang="en-US" dirty="0"/>
              <a:t>Billy Bob is losing revenue from his buildings. </a:t>
            </a:r>
          </a:p>
          <a:p>
            <a:pPr marL="685800" lvl="1" indent="-228600">
              <a:buAutoNum type="arabicPeriod"/>
            </a:pPr>
            <a:r>
              <a:rPr lang="en-US" dirty="0"/>
              <a:t>He has tenants who may be leaving his buildings because, now that so many WFH, they’re internet connections are always getting interrupted</a:t>
            </a:r>
          </a:p>
          <a:p>
            <a:pPr marL="685800" lvl="1" indent="-228600">
              <a:buAutoNum type="arabicPeriod"/>
            </a:pPr>
            <a:r>
              <a:rPr lang="en-US" dirty="0"/>
              <a:t>His tenants are unhappy which is risking Billy Bob’s revenue…</a:t>
            </a:r>
          </a:p>
        </p:txBody>
      </p:sp>
      <p:sp>
        <p:nvSpPr>
          <p:cNvPr id="4" name="Slide Number Placeholder 3"/>
          <p:cNvSpPr>
            <a:spLocks noGrp="1"/>
          </p:cNvSpPr>
          <p:nvPr>
            <p:ph type="sldNum" sz="quarter" idx="5"/>
          </p:nvPr>
        </p:nvSpPr>
        <p:spPr/>
        <p:txBody>
          <a:bodyPr/>
          <a:lstStyle/>
          <a:p>
            <a:fld id="{EFB972AB-C501-4915-961C-7D57DA2F2A4B}" type="slidenum">
              <a:rPr lang="en-US" smtClean="0"/>
              <a:t>5</a:t>
            </a:fld>
            <a:endParaRPr lang="en-US"/>
          </a:p>
        </p:txBody>
      </p:sp>
    </p:spTree>
    <p:extLst>
      <p:ext uri="{BB962C8B-B14F-4D97-AF65-F5344CB8AC3E}">
        <p14:creationId xmlns:p14="http://schemas.microsoft.com/office/powerpoint/2010/main" val="257451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2D7FB8"/>
                </a:solidFill>
              </a:rPr>
              <a:t>Aditum</a:t>
            </a:r>
            <a:r>
              <a:rPr lang="en-US" sz="1200" b="1" dirty="0">
                <a:solidFill>
                  <a:srgbClr val="2D7FB8"/>
                </a:solidFill>
              </a:rPr>
              <a:t> </a:t>
            </a:r>
            <a:r>
              <a:rPr lang="en-US" sz="1200" dirty="0">
                <a:solidFill>
                  <a:srgbClr val="2D7FB8"/>
                </a:solidFill>
              </a:rPr>
              <a:t>is the premiere broadband multi-tenant management platform for all MDU housing and commercial building applications. Internet is the 4</a:t>
            </a:r>
            <a:r>
              <a:rPr lang="en-US" sz="1200" baseline="30000" dirty="0">
                <a:solidFill>
                  <a:srgbClr val="2D7FB8"/>
                </a:solidFill>
              </a:rPr>
              <a:t>th</a:t>
            </a:r>
            <a:r>
              <a:rPr lang="en-US" sz="1200" dirty="0">
                <a:solidFill>
                  <a:srgbClr val="2D7FB8"/>
                </a:solidFill>
              </a:rPr>
              <a:t> utility, the one tenants care most about, and the only one that gives a lasting return on investment simultaneously improving the NOI of premises while increasing the property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D7FB8"/>
              </a:solidFill>
            </a:endParaRPr>
          </a:p>
          <a:p>
            <a:pPr lvl="0"/>
            <a:r>
              <a:rPr lang="en-US" sz="1200" b="1" cap="all" dirty="0">
                <a:solidFill>
                  <a:schemeClr val="bg1">
                    <a:lumMod val="50000"/>
                  </a:schemeClr>
                </a:solidFill>
              </a:rPr>
              <a:t>Innovative Alternative.</a:t>
            </a:r>
          </a:p>
          <a:p>
            <a:pPr lvl="0"/>
            <a:r>
              <a:rPr lang="en-US" sz="1200" b="1" dirty="0" err="1">
                <a:solidFill>
                  <a:schemeClr val="bg1">
                    <a:lumMod val="50000"/>
                  </a:schemeClr>
                </a:solidFill>
              </a:rPr>
              <a:t>Aditum</a:t>
            </a:r>
            <a:r>
              <a:rPr lang="en-US" sz="1200" dirty="0">
                <a:solidFill>
                  <a:schemeClr val="bg1">
                    <a:lumMod val="50000"/>
                  </a:schemeClr>
                </a:solidFill>
              </a:rPr>
              <a:t> is a major extension of fiber optics, using next-generation technology, all the way to your residence and business customers’ premises.</a:t>
            </a:r>
          </a:p>
          <a:p>
            <a:pPr lvl="0"/>
            <a:endParaRPr lang="en-US" sz="1200" dirty="0">
              <a:solidFill>
                <a:schemeClr val="bg1">
                  <a:lumMod val="50000"/>
                </a:schemeClr>
              </a:solidFill>
            </a:endParaRPr>
          </a:p>
          <a:p>
            <a:pPr lvl="0"/>
            <a:r>
              <a:rPr lang="en-US" sz="1200" b="1" dirty="0">
                <a:solidFill>
                  <a:srgbClr val="7F7F7F"/>
                </a:solidFill>
              </a:rPr>
              <a:t>REVOLUTIONARY</a:t>
            </a:r>
            <a:endParaRPr lang="en-US" sz="1200" dirty="0">
              <a:solidFill>
                <a:schemeClr val="bg1">
                  <a:lumMod val="50000"/>
                </a:schemeClr>
              </a:solidFill>
            </a:endParaRPr>
          </a:p>
          <a:p>
            <a:pPr lvl="0"/>
            <a:r>
              <a:rPr lang="en-US" sz="1200" b="1" dirty="0" err="1">
                <a:solidFill>
                  <a:srgbClr val="7F7F7F"/>
                </a:solidFill>
              </a:rPr>
              <a:t>Aditum’s</a:t>
            </a:r>
            <a:r>
              <a:rPr lang="en-US" sz="1200" dirty="0">
                <a:solidFill>
                  <a:srgbClr val="7F7F7F"/>
                </a:solidFill>
              </a:rPr>
              <a:t> broadband technology can operate up to Gigabit speeds and is fast enough to spur new business and innovation in MDU housing and commercial buildings</a:t>
            </a:r>
          </a:p>
          <a:p>
            <a:pPr lvl="0"/>
            <a:endParaRPr lang="en-US" sz="1200" dirty="0">
              <a:solidFill>
                <a:srgbClr val="7F7F7F"/>
              </a:solidFill>
            </a:endParaRPr>
          </a:p>
          <a:p>
            <a:pPr lvl="0"/>
            <a:r>
              <a:rPr lang="en-US" sz="1200" b="1" cap="all" dirty="0">
                <a:solidFill>
                  <a:srgbClr val="7F7F7F"/>
                </a:solidFill>
              </a:rPr>
              <a:t>Successful and Proven.</a:t>
            </a:r>
          </a:p>
          <a:p>
            <a:pPr lvl="0"/>
            <a:r>
              <a:rPr lang="en-US" sz="1200" b="1" dirty="0" err="1">
                <a:solidFill>
                  <a:srgbClr val="7F7F7F"/>
                </a:solidFill>
              </a:rPr>
              <a:t>Aditum’s</a:t>
            </a:r>
            <a:r>
              <a:rPr lang="en-US" sz="1200" cap="all" dirty="0">
                <a:solidFill>
                  <a:srgbClr val="7F7F7F"/>
                </a:solidFill>
              </a:rPr>
              <a:t> </a:t>
            </a:r>
            <a:r>
              <a:rPr lang="en-US" sz="1200" dirty="0">
                <a:solidFill>
                  <a:srgbClr val="7F7F7F"/>
                </a:solidFill>
              </a:rPr>
              <a:t>turn-key proven technology and methodology is deployed coast to coast.</a:t>
            </a:r>
          </a:p>
          <a:p>
            <a:pPr lvl="0"/>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D7FB8"/>
              </a:solidFill>
            </a:endParaRPr>
          </a:p>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8</a:t>
            </a:fld>
            <a:endParaRPr lang="en-US"/>
          </a:p>
        </p:txBody>
      </p:sp>
    </p:spTree>
    <p:extLst>
      <p:ext uri="{BB962C8B-B14F-4D97-AF65-F5344CB8AC3E}">
        <p14:creationId xmlns:p14="http://schemas.microsoft.com/office/powerpoint/2010/main" val="359076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initial “sales” slides, I’d like to have a visual of what </a:t>
            </a:r>
            <a:r>
              <a:rPr lang="en-US" dirty="0" err="1"/>
              <a:t>Aditum</a:t>
            </a:r>
            <a:r>
              <a:rPr lang="en-US" dirty="0"/>
              <a:t> is physically providing.</a:t>
            </a:r>
          </a:p>
          <a:p>
            <a:endParaRPr lang="en-US" dirty="0"/>
          </a:p>
          <a:p>
            <a:r>
              <a:rPr lang="en-US" dirty="0"/>
              <a:t>I’d need to know more about the dynamics of the sale:</a:t>
            </a:r>
          </a:p>
          <a:p>
            <a:r>
              <a:rPr lang="en-US" dirty="0"/>
              <a:t>e.g. who pays what, what is purchased, what is shipped, are there any 3</a:t>
            </a:r>
            <a:r>
              <a:rPr lang="en-US" baseline="30000" dirty="0"/>
              <a:t>rd</a:t>
            </a:r>
            <a:r>
              <a:rPr lang="en-US" dirty="0"/>
              <a:t> party (TPA) admins involved, </a:t>
            </a:r>
            <a:r>
              <a:rPr lang="en-US" dirty="0" err="1"/>
              <a:t>etc</a:t>
            </a:r>
            <a:endParaRPr lang="en-US" dirty="0"/>
          </a:p>
          <a:p>
            <a:endParaRPr lang="en-US" dirty="0"/>
          </a:p>
          <a:p>
            <a:r>
              <a:rPr lang="en-US" dirty="0"/>
              <a:t>If a prospect says “Yes, I want to do this,” what are the next operational steps to go from a “verbal yes” to that (now) client earning $$$ from saying yes?</a:t>
            </a:r>
          </a:p>
          <a:p>
            <a:endParaRPr lang="en-US" dirty="0"/>
          </a:p>
          <a:p>
            <a:r>
              <a:rPr lang="en-US" dirty="0"/>
              <a:t> </a:t>
            </a:r>
          </a:p>
        </p:txBody>
      </p:sp>
      <p:sp>
        <p:nvSpPr>
          <p:cNvPr id="4" name="Slide Number Placeholder 3"/>
          <p:cNvSpPr>
            <a:spLocks noGrp="1"/>
          </p:cNvSpPr>
          <p:nvPr>
            <p:ph type="sldNum" sz="quarter" idx="5"/>
          </p:nvPr>
        </p:nvSpPr>
        <p:spPr/>
        <p:txBody>
          <a:bodyPr/>
          <a:lstStyle/>
          <a:p>
            <a:fld id="{EFB972AB-C501-4915-961C-7D57DA2F2A4B}" type="slidenum">
              <a:rPr lang="en-US" smtClean="0"/>
              <a:t>9</a:t>
            </a:fld>
            <a:endParaRPr lang="en-US"/>
          </a:p>
        </p:txBody>
      </p:sp>
    </p:spTree>
    <p:extLst>
      <p:ext uri="{BB962C8B-B14F-4D97-AF65-F5344CB8AC3E}">
        <p14:creationId xmlns:p14="http://schemas.microsoft.com/office/powerpoint/2010/main" val="344752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“Five-nines of Reliability”		Did you mean “AVAILABILITY”? (or was this a marketing tweak on that concept)?</a:t>
            </a:r>
          </a:p>
          <a:p>
            <a:endParaRPr lang="en-US" dirty="0"/>
          </a:p>
          <a:p>
            <a:endParaRPr lang="en-US" dirty="0"/>
          </a:p>
          <a:p>
            <a:r>
              <a:rPr lang="en-US" dirty="0"/>
              <a:t>I like the layout of this slide, however I’d like to clean it up (fewer words) &amp; put those shorter bullet points/sentences in ‘text boxes’ under the horizontal gray bar/arrow.</a:t>
            </a:r>
          </a:p>
          <a:p>
            <a:endParaRPr lang="en-US" dirty="0"/>
          </a:p>
          <a:p>
            <a:endParaRPr lang="en-US" dirty="0"/>
          </a:p>
          <a:p>
            <a:pPr algn="l"/>
            <a:r>
              <a:rPr lang="en-US" b="0" i="0" dirty="0">
                <a:solidFill>
                  <a:srgbClr val="000000"/>
                </a:solidFill>
                <a:effectLst/>
                <a:latin typeface="Roboto" panose="020B0604020202020204" pitchFamily="2" charset="0"/>
              </a:rPr>
              <a:t>On the surface, five 9s availability may seem like more of a selling point, the kind of thing you highlight to sway potential customers. But it’s much more than a line item in a pros and cons list. High availability is closely tied to business continuity. As a </a:t>
            </a:r>
            <a:r>
              <a:rPr lang="en-US" b="0" i="0" dirty="0" err="1">
                <a:solidFill>
                  <a:srgbClr val="000000"/>
                </a:solidFill>
                <a:effectLst/>
                <a:latin typeface="Roboto" panose="020B0604020202020204" pitchFamily="2" charset="0"/>
              </a:rPr>
              <a:t>UCaaS</a:t>
            </a:r>
            <a:r>
              <a:rPr lang="en-US" b="0" i="0" dirty="0">
                <a:solidFill>
                  <a:srgbClr val="000000"/>
                </a:solidFill>
                <a:effectLst/>
                <a:latin typeface="Roboto" panose="020B0604020202020204" pitchFamily="2" charset="0"/>
              </a:rPr>
              <a:t> company, much of our blog content is dedicated to that topic. Cybersecurity and </a:t>
            </a:r>
            <a:r>
              <a:rPr lang="en-US" b="0" i="0" u="none" strike="noStrike" dirty="0">
                <a:solidFill>
                  <a:srgbClr val="3366FF"/>
                </a:solidFill>
                <a:effectLst/>
                <a:latin typeface="Roboto" panose="020B0604020202020204" pitchFamily="2" charset="0"/>
                <a:hlinkClick r:id="rId3"/>
              </a:rPr>
              <a:t>disaster recovery</a:t>
            </a:r>
            <a:r>
              <a:rPr lang="en-US" b="0" i="0" dirty="0">
                <a:solidFill>
                  <a:srgbClr val="000000"/>
                </a:solidFill>
                <a:effectLst/>
                <a:latin typeface="Roboto" panose="020B0604020202020204" pitchFamily="2" charset="0"/>
              </a:rPr>
              <a:t>, </a:t>
            </a:r>
            <a:r>
              <a:rPr lang="en-US" b="0" i="0" u="none" strike="noStrike" dirty="0">
                <a:solidFill>
                  <a:srgbClr val="3366FF"/>
                </a:solidFill>
                <a:effectLst/>
                <a:latin typeface="Roboto" panose="020B0604020202020204" pitchFamily="2" charset="0"/>
                <a:hlinkClick r:id="rId4"/>
              </a:rPr>
              <a:t>cloud resilience</a:t>
            </a:r>
            <a:r>
              <a:rPr lang="en-US" b="0" i="0" dirty="0">
                <a:solidFill>
                  <a:srgbClr val="000000"/>
                </a:solidFill>
                <a:effectLst/>
                <a:latin typeface="Roboto" panose="020B0604020202020204" pitchFamily="2" charset="0"/>
              </a:rPr>
              <a:t> and reliability—there are loads of factors that play into business continuity. System uptime is yet another item in that whole sphere. You need high availability to be reliable and strong cybersecurity practices to protect your availability. A single hour of downtime not only decimates your high availability status but can </a:t>
            </a:r>
            <a:r>
              <a:rPr lang="en-US" b="0" i="0" u="none" strike="noStrike" dirty="0">
                <a:solidFill>
                  <a:srgbClr val="3366FF"/>
                </a:solidFill>
                <a:effectLst/>
                <a:latin typeface="Roboto" panose="020B0604020202020204" pitchFamily="2" charset="0"/>
                <a:hlinkClick r:id="rId5"/>
              </a:rPr>
              <a:t>cost a business well over $100K per hour</a:t>
            </a:r>
            <a:r>
              <a:rPr lang="en-US" b="0" i="0" dirty="0">
                <a:solidFill>
                  <a:srgbClr val="000000"/>
                </a:solidFill>
                <a:effectLst/>
                <a:latin typeface="Roboto" panose="020B0604020202020204" pitchFamily="2" charset="0"/>
              </a:rPr>
              <a:t>. </a:t>
            </a:r>
          </a:p>
          <a:p>
            <a:pPr algn="l"/>
            <a:r>
              <a:rPr lang="en-US" b="0" i="0" dirty="0">
                <a:solidFill>
                  <a:srgbClr val="000000"/>
                </a:solidFill>
                <a:effectLst/>
                <a:latin typeface="Roboto" panose="020B0604020202020204" pitchFamily="2" charset="0"/>
              </a:rPr>
              <a:t>The reliability cycle centers around strong system architecture, like what we’re seeing in </a:t>
            </a:r>
            <a:r>
              <a:rPr lang="en-US" b="0" i="0" u="none" strike="noStrike" dirty="0">
                <a:solidFill>
                  <a:srgbClr val="3366FF"/>
                </a:solidFill>
                <a:effectLst/>
                <a:latin typeface="Roboto" panose="020B0604020202020204" pitchFamily="2" charset="0"/>
                <a:hlinkClick r:id="rId6"/>
              </a:rPr>
              <a:t>hyperscale data centers</a:t>
            </a:r>
            <a:r>
              <a:rPr lang="en-US" b="0" i="0" dirty="0">
                <a:solidFill>
                  <a:srgbClr val="000000"/>
                </a:solidFill>
                <a:effectLst/>
                <a:latin typeface="Roboto" panose="020B0604020202020204" pitchFamily="2" charset="0"/>
              </a:rPr>
              <a:t> or </a:t>
            </a:r>
            <a:r>
              <a:rPr lang="en-US" b="0" i="0" u="none" strike="noStrike" dirty="0">
                <a:solidFill>
                  <a:srgbClr val="2446AD"/>
                </a:solidFill>
                <a:effectLst/>
                <a:latin typeface="Roboto" panose="020B0604020202020204" pitchFamily="2" charset="0"/>
                <a:hlinkClick r:id="rId7"/>
              </a:rPr>
              <a:t>privacy by design</a:t>
            </a:r>
            <a:r>
              <a:rPr lang="en-US" b="0" i="0" dirty="0">
                <a:solidFill>
                  <a:srgbClr val="000000"/>
                </a:solidFill>
                <a:effectLst/>
                <a:latin typeface="Roboto" panose="020B0604020202020204" pitchFamily="2" charset="0"/>
              </a:rPr>
              <a:t>. When it comes to choosing a business VoIP service, it’s imperative that you look for one with known and consistent reliability. </a:t>
            </a:r>
          </a:p>
          <a:p>
            <a:endParaRPr lang="en-US" dirty="0"/>
          </a:p>
          <a:p>
            <a:r>
              <a:rPr lang="en-US" b="0" i="0" dirty="0">
                <a:solidFill>
                  <a:srgbClr val="000000"/>
                </a:solidFill>
                <a:effectLst/>
                <a:latin typeface="Roboto" panose="02000000000000000000" pitchFamily="2" charset="0"/>
              </a:rPr>
              <a:t>The term five 9s refers to system and network availability. It’s a metric that measures uptime—that is, how often your system is up and running. Typically it’s measured in percentage of availability per year, usually ranging from 99% to 99.999% of the time. That may seem like a pretty easy target to hit, but it’s actually tougher than you think to rack up those thousandths of percentage points. </a:t>
            </a:r>
          </a:p>
          <a:p>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Common knowledge tells us that any advertisement about 100% uptime is an instant red flag. Everything has downtime throughout the year—that’s a fact. Downtime is normal! It’s how systems update, and theoretically that should take minimal time. Longer downtime comes from cyberattacks and other disastrous disruptions. If you suffer a heavy storm or deal with a nasty DDoS attack, for example, you would see your availability metric drop—and fast. </a:t>
            </a:r>
          </a:p>
          <a:p>
            <a:pPr algn="l"/>
            <a:r>
              <a:rPr lang="en-US" b="0" i="0" dirty="0">
                <a:solidFill>
                  <a:srgbClr val="000000"/>
                </a:solidFill>
                <a:effectLst/>
                <a:latin typeface="Roboto" panose="02000000000000000000" pitchFamily="2" charset="0"/>
              </a:rPr>
              <a:t>For a more detailed analysis, check out </a:t>
            </a:r>
            <a:r>
              <a:rPr lang="en-US" b="0" i="0" u="none" strike="noStrike" dirty="0">
                <a:solidFill>
                  <a:srgbClr val="3366FF"/>
                </a:solidFill>
                <a:effectLst/>
                <a:latin typeface="Roboto" panose="02000000000000000000" pitchFamily="2" charset="0"/>
                <a:hlinkClick r:id="rId8"/>
              </a:rPr>
              <a:t>AWS’s five 9s breakdown</a:t>
            </a:r>
            <a:r>
              <a:rPr lang="en-US" b="0" i="0" dirty="0">
                <a:solidFill>
                  <a:srgbClr val="000000"/>
                </a:solidFill>
                <a:effectLst/>
                <a:latin typeface="Roboto" panose="02000000000000000000" pitchFamily="2" charset="0"/>
              </a:rPr>
              <a:t>:</a:t>
            </a:r>
          </a:p>
          <a:p>
            <a:pPr algn="l"/>
            <a:r>
              <a:rPr lang="en-US" b="0" i="0" dirty="0">
                <a:solidFill>
                  <a:srgbClr val="000000"/>
                </a:solidFill>
                <a:effectLst/>
                <a:latin typeface="Roboto" panose="02000000000000000000" pitchFamily="2" charset="0"/>
              </a:rPr>
              <a:t>Let’s give this a practical example. Anything lower than five 9s availability is considered unacceptable for emergency services. Can you imagine </a:t>
            </a:r>
            <a:r>
              <a:rPr lang="en-US" b="0" i="0" u="none" strike="noStrike" dirty="0">
                <a:solidFill>
                  <a:srgbClr val="3366FF"/>
                </a:solidFill>
                <a:effectLst/>
                <a:latin typeface="Roboto" panose="02000000000000000000" pitchFamily="2" charset="0"/>
                <a:hlinkClick r:id="rId9"/>
              </a:rPr>
              <a:t>calling 911</a:t>
            </a:r>
            <a:r>
              <a:rPr lang="en-US" b="0" i="0" dirty="0">
                <a:solidFill>
                  <a:srgbClr val="000000"/>
                </a:solidFill>
                <a:effectLst/>
                <a:latin typeface="Roboto" panose="02000000000000000000" pitchFamily="2" charset="0"/>
              </a:rPr>
              <a:t> and their system is down? That's not okay. If you need emergency medical services, time is of the essence. They can’t afford anything below high availability. (Even </a:t>
            </a:r>
            <a:r>
              <a:rPr lang="en-US" b="0" i="0" u="none" strike="noStrike" dirty="0">
                <a:solidFill>
                  <a:srgbClr val="3366FF"/>
                </a:solidFill>
                <a:effectLst/>
                <a:latin typeface="Roboto" panose="02000000000000000000" pitchFamily="2" charset="0"/>
                <a:hlinkClick r:id="rId10"/>
              </a:rPr>
              <a:t>six 9s recently entered the lexicon</a:t>
            </a:r>
            <a:r>
              <a:rPr lang="en-US" b="0" i="0" dirty="0">
                <a:solidFill>
                  <a:srgbClr val="000000"/>
                </a:solidFill>
                <a:effectLst/>
                <a:latin typeface="Roboto" panose="02000000000000000000" pitchFamily="2" charset="0"/>
              </a:rPr>
              <a:t>, clocking in at just 31.6 seconds of downtime in a year.) </a:t>
            </a:r>
          </a:p>
          <a:p>
            <a:pPr algn="l"/>
            <a:r>
              <a:rPr lang="en-US" b="0" i="0" dirty="0">
                <a:solidFill>
                  <a:srgbClr val="000000"/>
                </a:solidFill>
                <a:effectLst/>
                <a:latin typeface="Roboto" panose="02000000000000000000" pitchFamily="2" charset="0"/>
              </a:rPr>
              <a:t>To shift perspective to your average business, let’s discuss how five 9s availability ties into business reliability.</a:t>
            </a:r>
          </a:p>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10</a:t>
            </a:fld>
            <a:endParaRPr lang="en-US"/>
          </a:p>
        </p:txBody>
      </p:sp>
    </p:spTree>
    <p:extLst>
      <p:ext uri="{BB962C8B-B14F-4D97-AF65-F5344CB8AC3E}">
        <p14:creationId xmlns:p14="http://schemas.microsoft.com/office/powerpoint/2010/main" val="164400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added in “Title Pages” as reference points for myself.</a:t>
            </a:r>
          </a:p>
          <a:p>
            <a:endParaRPr lang="en-US" dirty="0"/>
          </a:p>
          <a:p>
            <a:r>
              <a:rPr lang="en-US" dirty="0"/>
              <a:t>These wouldn’t necessarily be included in a presentation but could be useful if you are sending t PPTX presentation to a prospect beforehand.</a:t>
            </a:r>
          </a:p>
        </p:txBody>
      </p:sp>
      <p:sp>
        <p:nvSpPr>
          <p:cNvPr id="4" name="Slide Number Placeholder 3"/>
          <p:cNvSpPr>
            <a:spLocks noGrp="1"/>
          </p:cNvSpPr>
          <p:nvPr>
            <p:ph type="sldNum" sz="quarter" idx="5"/>
          </p:nvPr>
        </p:nvSpPr>
        <p:spPr/>
        <p:txBody>
          <a:bodyPr/>
          <a:lstStyle/>
          <a:p>
            <a:fld id="{EFB972AB-C501-4915-961C-7D57DA2F2A4B}" type="slidenum">
              <a:rPr lang="en-US" smtClean="0"/>
              <a:t>12</a:t>
            </a:fld>
            <a:endParaRPr lang="en-US"/>
          </a:p>
        </p:txBody>
      </p:sp>
    </p:spTree>
    <p:extLst>
      <p:ext uri="{BB962C8B-B14F-4D97-AF65-F5344CB8AC3E}">
        <p14:creationId xmlns:p14="http://schemas.microsoft.com/office/powerpoint/2010/main" val="383022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972AB-C501-4915-961C-7D57DA2F2A4B}" type="slidenum">
              <a:rPr lang="en-US" smtClean="0"/>
              <a:t>13</a:t>
            </a:fld>
            <a:endParaRPr lang="en-US"/>
          </a:p>
        </p:txBody>
      </p:sp>
    </p:spTree>
    <p:extLst>
      <p:ext uri="{BB962C8B-B14F-4D97-AF65-F5344CB8AC3E}">
        <p14:creationId xmlns:p14="http://schemas.microsoft.com/office/powerpoint/2010/main" val="345772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5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7769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5"/>
            <a:ext cx="12192000" cy="319296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350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73724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5553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1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49489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5135892" y="1119739"/>
            <a:ext cx="4022165"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4526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69814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69814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39241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10821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97102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68306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77696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5"/>
            <a:ext cx="12192000" cy="319296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350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7372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5135892" y="1119739"/>
            <a:ext cx="4022165"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4526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215008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55536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18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49489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56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5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10821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782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598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7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670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292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554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74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9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316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85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071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102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467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21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21500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9710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6830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3924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61" r:id="rId1"/>
    <p:sldLayoutId id="214748365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60" r:id="rId14"/>
    <p:sldLayoutId id="2147483659" r:id="rId15"/>
    <p:sldLayoutId id="2147483673" r:id="rId16"/>
    <p:sldLayoutId id="2147483674" r:id="rId17"/>
    <p:sldLayoutId id="214748367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328766"/>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BCC54-1683-4B42-B6F3-BA049F8C9FE0}" type="datetimeFigureOut">
              <a:rPr lang="en-US" smtClean="0">
                <a:solidFill>
                  <a:prstClr val="black">
                    <a:tint val="75000"/>
                  </a:prstClr>
                </a:solidFill>
              </a:rPr>
              <a:pPr/>
              <a:t>6/12/2023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F732D-D860-4600-9489-C6E67EA09F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5851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3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9.xml"/><Relationship Id="rId5" Type="http://schemas.openxmlformats.org/officeDocument/2006/relationships/image" Target="../media/image3.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8" Type="http://schemas.openxmlformats.org/officeDocument/2006/relationships/customXml" Target="../ink/ink4.xml"/><Relationship Id="rId7" Type="http://schemas.openxmlformats.org/officeDocument/2006/relationships/image" Target="../media/image160.png"/><Relationship Id="rId2" Type="http://schemas.openxmlformats.org/officeDocument/2006/relationships/customXml" Target="../ink/ink3.xml"/><Relationship Id="rId1" Type="http://schemas.openxmlformats.org/officeDocument/2006/relationships/slideLayout" Target="../slideLayouts/slideLayout38.xml"/><Relationship Id="rId11" Type="http://schemas.openxmlformats.org/officeDocument/2006/relationships/image" Target="../media/image3.png"/><Relationship Id="rId10" Type="http://schemas.openxmlformats.org/officeDocument/2006/relationships/image" Target="../media/image10.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38.xml"/><Relationship Id="rId6" Type="http://schemas.openxmlformats.org/officeDocument/2006/relationships/image" Target="../media/image3.png"/><Relationship Id="rId5" Type="http://schemas.openxmlformats.org/officeDocument/2006/relationships/customXml" Target="../ink/ink6.xml"/><Relationship Id="rId4" Type="http://schemas.openxmlformats.org/officeDocument/2006/relationships/image" Target="../media/image200.png"/></Relationships>
</file>

<file path=ppt/slides/_rels/slide26.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27.png"/><Relationship Id="rId7" Type="http://schemas.openxmlformats.org/officeDocument/2006/relationships/image" Target="../media/image160.png"/><Relationship Id="rId2" Type="http://schemas.openxmlformats.org/officeDocument/2006/relationships/image" Target="../media/image26.jpeg"/><Relationship Id="rId1" Type="http://schemas.openxmlformats.org/officeDocument/2006/relationships/slideLayout" Target="../slideLayouts/slideLayout38.xml"/><Relationship Id="rId5" Type="http://schemas.openxmlformats.org/officeDocument/2006/relationships/customXml" Target="../ink/ink7.xml"/><Relationship Id="rId4" Type="http://schemas.openxmlformats.org/officeDocument/2006/relationships/image" Target="../media/image28.png"/><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hyperlink" Target="http://census.gov/" TargetMode="External"/><Relationship Id="rId2" Type="http://schemas.openxmlformats.org/officeDocument/2006/relationships/chart" Target="../charts/chart1.xml"/><Relationship Id="rId1" Type="http://schemas.openxmlformats.org/officeDocument/2006/relationships/slideLayout" Target="../slideLayouts/slideLayout3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92A425-7A8F-4208-9836-583888318C85}"/>
              </a:ext>
            </a:extLst>
          </p:cNvPr>
          <p:cNvSpPr/>
          <p:nvPr/>
        </p:nvSpPr>
        <p:spPr>
          <a:xfrm>
            <a:off x="4213838" y="2847515"/>
            <a:ext cx="3710777" cy="526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12">
            <a:extLst>
              <a:ext uri="{FF2B5EF4-FFF2-40B4-BE49-F238E27FC236}">
                <a16:creationId xmlns:a16="http://schemas.microsoft.com/office/drawing/2014/main" id="{9287099C-5872-4EBE-B8C6-AC6C44C95399}"/>
              </a:ext>
            </a:extLst>
          </p:cNvPr>
          <p:cNvSpPr/>
          <p:nvPr/>
        </p:nvSpPr>
        <p:spPr>
          <a:xfrm>
            <a:off x="0" y="3402801"/>
            <a:ext cx="12192000" cy="124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a:p>
        </p:txBody>
      </p:sp>
      <p:sp>
        <p:nvSpPr>
          <p:cNvPr id="230" name="TextBox 229">
            <a:extLst>
              <a:ext uri="{FF2B5EF4-FFF2-40B4-BE49-F238E27FC236}">
                <a16:creationId xmlns:a16="http://schemas.microsoft.com/office/drawing/2014/main" id="{979B836E-89A8-46B0-BD29-37517DA519CC}"/>
              </a:ext>
            </a:extLst>
          </p:cNvPr>
          <p:cNvSpPr txBox="1"/>
          <p:nvPr/>
        </p:nvSpPr>
        <p:spPr>
          <a:xfrm>
            <a:off x="0" y="3513900"/>
            <a:ext cx="12192000" cy="1015663"/>
          </a:xfrm>
          <a:prstGeom prst="rect">
            <a:avLst/>
          </a:prstGeom>
          <a:noFill/>
        </p:spPr>
        <p:txBody>
          <a:bodyPr wrap="square" rtlCol="0" anchor="ctr">
            <a:spAutoFit/>
          </a:bodyPr>
          <a:lstStyle/>
          <a:p>
            <a:pPr algn="ctr"/>
            <a:r>
              <a:rPr lang="en-US" sz="3000" b="1" dirty="0">
                <a:solidFill>
                  <a:schemeClr val="bg1"/>
                </a:solidFill>
                <a:latin typeface="Arial"/>
                <a:cs typeface="Arial"/>
              </a:rPr>
              <a:t>BUILDING BROADBAND INFRASTRUCTURE, </a:t>
            </a:r>
            <a:br>
              <a:rPr lang="en-US" sz="3000" b="1" dirty="0">
                <a:solidFill>
                  <a:schemeClr val="bg1"/>
                </a:solidFill>
                <a:latin typeface="Arial"/>
                <a:cs typeface="Arial"/>
              </a:rPr>
            </a:br>
            <a:r>
              <a:rPr lang="en-US" sz="3000" b="1" dirty="0">
                <a:solidFill>
                  <a:schemeClr val="bg1"/>
                </a:solidFill>
                <a:latin typeface="Arial"/>
                <a:cs typeface="Arial"/>
              </a:rPr>
              <a:t>ONE BUILDING AT A TIME</a:t>
            </a:r>
            <a:r>
              <a:rPr lang="en-US" sz="3000" b="1" dirty="0">
                <a:latin typeface="Arial"/>
                <a:cs typeface="Arial"/>
              </a:rPr>
              <a:t> </a:t>
            </a:r>
            <a:endParaRPr lang="ko-KR" altLang="en-US" sz="3000" b="1" dirty="0">
              <a:solidFill>
                <a:schemeClr val="tx1">
                  <a:lumMod val="85000"/>
                  <a:lumOff val="15000"/>
                </a:schemeClr>
              </a:solidFill>
              <a:latin typeface="Arial"/>
              <a:cs typeface="Arial"/>
            </a:endParaRPr>
          </a:p>
        </p:txBody>
      </p:sp>
      <p:sp>
        <p:nvSpPr>
          <p:cNvPr id="244" name="Rectangle 243">
            <a:extLst>
              <a:ext uri="{FF2B5EF4-FFF2-40B4-BE49-F238E27FC236}">
                <a16:creationId xmlns:a16="http://schemas.microsoft.com/office/drawing/2014/main" id="{2BF1A534-9189-4C83-B954-C2987A11901C}"/>
              </a:ext>
            </a:extLst>
          </p:cNvPr>
          <p:cNvSpPr/>
          <p:nvPr/>
        </p:nvSpPr>
        <p:spPr>
          <a:xfrm>
            <a:off x="0" y="0"/>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2B76AC3D-5F78-4195-95D6-F23C0286B82F}"/>
              </a:ext>
            </a:extLst>
          </p:cNvPr>
          <p:cNvSpPr/>
          <p:nvPr/>
        </p:nvSpPr>
        <p:spPr>
          <a:xfrm>
            <a:off x="0" y="6644679"/>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566897-E694-E4EC-35A1-A9768139749D}"/>
              </a:ext>
            </a:extLst>
          </p:cNvPr>
          <p:cNvPicPr>
            <a:picLocks noChangeAspect="1"/>
          </p:cNvPicPr>
          <p:nvPr/>
        </p:nvPicPr>
        <p:blipFill>
          <a:blip r:embed="rId3"/>
          <a:stretch>
            <a:fillRect/>
          </a:stretch>
        </p:blipFill>
        <p:spPr>
          <a:xfrm>
            <a:off x="1966776" y="1080198"/>
            <a:ext cx="8258448" cy="2012448"/>
          </a:xfrm>
          <a:prstGeom prst="rect">
            <a:avLst/>
          </a:prstGeom>
        </p:spPr>
      </p:pic>
    </p:spTree>
    <p:extLst>
      <p:ext uri="{BB962C8B-B14F-4D97-AF65-F5344CB8AC3E}">
        <p14:creationId xmlns:p14="http://schemas.microsoft.com/office/powerpoint/2010/main" val="55154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ECAFB7-E805-45F5-ABC8-45B4333712D0}"/>
              </a:ext>
            </a:extLst>
          </p:cNvPr>
          <p:cNvSpPr/>
          <p:nvPr/>
        </p:nvSpPr>
        <p:spPr>
          <a:xfrm>
            <a:off x="0" y="0"/>
            <a:ext cx="12192000" cy="13462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p:cNvSpPr/>
          <p:nvPr/>
        </p:nvSpPr>
        <p:spPr>
          <a:xfrm>
            <a:off x="486100" y="301062"/>
            <a:ext cx="11243303" cy="553998"/>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cs typeface="+mn-cs"/>
              </a:rPr>
              <a:t>WHY CHOOSE ADITUM</a:t>
            </a:r>
          </a:p>
        </p:txBody>
      </p:sp>
      <p:graphicFrame>
        <p:nvGraphicFramePr>
          <p:cNvPr id="5" name="Table 4"/>
          <p:cNvGraphicFramePr>
            <a:graphicFrameLocks noGrp="1"/>
          </p:cNvGraphicFramePr>
          <p:nvPr>
            <p:extLst>
              <p:ext uri="{D42A27DB-BD31-4B8C-83A1-F6EECF244321}">
                <p14:modId xmlns:p14="http://schemas.microsoft.com/office/powerpoint/2010/main" val="871901236"/>
              </p:ext>
            </p:extLst>
          </p:nvPr>
        </p:nvGraphicFramePr>
        <p:xfrm>
          <a:off x="100265" y="3615297"/>
          <a:ext cx="11937996" cy="2286000"/>
        </p:xfrm>
        <a:graphic>
          <a:graphicData uri="http://schemas.openxmlformats.org/drawingml/2006/table">
            <a:tbl>
              <a:tblPr firstRow="1" bandRow="1">
                <a:tableStyleId>{2D5ABB26-0587-4C30-8999-92F81FD0307C}</a:tableStyleId>
              </a:tblPr>
              <a:tblGrid>
                <a:gridCol w="1705428">
                  <a:extLst>
                    <a:ext uri="{9D8B030D-6E8A-4147-A177-3AD203B41FA5}">
                      <a16:colId xmlns:a16="http://schemas.microsoft.com/office/drawing/2014/main" val="20000"/>
                    </a:ext>
                  </a:extLst>
                </a:gridCol>
                <a:gridCol w="1705428">
                  <a:extLst>
                    <a:ext uri="{9D8B030D-6E8A-4147-A177-3AD203B41FA5}">
                      <a16:colId xmlns:a16="http://schemas.microsoft.com/office/drawing/2014/main" val="20001"/>
                    </a:ext>
                  </a:extLst>
                </a:gridCol>
                <a:gridCol w="1705428">
                  <a:extLst>
                    <a:ext uri="{9D8B030D-6E8A-4147-A177-3AD203B41FA5}">
                      <a16:colId xmlns:a16="http://schemas.microsoft.com/office/drawing/2014/main" val="20002"/>
                    </a:ext>
                  </a:extLst>
                </a:gridCol>
                <a:gridCol w="1705428">
                  <a:extLst>
                    <a:ext uri="{9D8B030D-6E8A-4147-A177-3AD203B41FA5}">
                      <a16:colId xmlns:a16="http://schemas.microsoft.com/office/drawing/2014/main" val="20003"/>
                    </a:ext>
                  </a:extLst>
                </a:gridCol>
                <a:gridCol w="1705428">
                  <a:extLst>
                    <a:ext uri="{9D8B030D-6E8A-4147-A177-3AD203B41FA5}">
                      <a16:colId xmlns:a16="http://schemas.microsoft.com/office/drawing/2014/main" val="20004"/>
                    </a:ext>
                  </a:extLst>
                </a:gridCol>
                <a:gridCol w="1705428">
                  <a:extLst>
                    <a:ext uri="{9D8B030D-6E8A-4147-A177-3AD203B41FA5}">
                      <a16:colId xmlns:a16="http://schemas.microsoft.com/office/drawing/2014/main" val="20005"/>
                    </a:ext>
                  </a:extLst>
                </a:gridCol>
                <a:gridCol w="1705428">
                  <a:extLst>
                    <a:ext uri="{9D8B030D-6E8A-4147-A177-3AD203B41FA5}">
                      <a16:colId xmlns:a16="http://schemas.microsoft.com/office/drawing/2014/main" val="20006"/>
                    </a:ext>
                  </a:extLst>
                </a:gridCol>
              </a:tblGrid>
              <a:tr h="2042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Five-nines of Reliability</a:t>
                      </a:r>
                    </a:p>
                    <a:p>
                      <a:pPr algn="ctr"/>
                      <a:endParaRPr lang="en-US" sz="16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Provide your tenants with high performance bandwidth</a:t>
                      </a:r>
                    </a:p>
                    <a:p>
                      <a:pPr algn="ctr"/>
                      <a:endParaRPr lang="en-US" sz="16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Fiber to the Premises</a:t>
                      </a:r>
                      <a:r>
                        <a:rPr lang="en-US" sz="1600" baseline="0" dirty="0"/>
                        <a:t> (FTTP)</a:t>
                      </a:r>
                      <a:r>
                        <a:rPr lang="en-US" sz="1600" dirty="0"/>
                        <a:t> is more reliable than consumer options and has  lower latency</a:t>
                      </a:r>
                    </a:p>
                    <a:p>
                      <a:pPr algn="ctr"/>
                      <a:endParaRPr lang="en-US" sz="16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Revolutionize your real estate portfolio with</a:t>
                      </a:r>
                      <a:r>
                        <a:rPr lang="en-US" sz="1600" baseline="0" dirty="0"/>
                        <a:t> </a:t>
                      </a:r>
                      <a:r>
                        <a:rPr lang="en-US" sz="1600" dirty="0"/>
                        <a:t>Internet speeds up to 10 Gigabit per structure and  up to 1 Gigabit per tenant</a:t>
                      </a:r>
                    </a:p>
                    <a:p>
                      <a:pPr algn="ctr"/>
                      <a:endParaRPr lang="en-US" sz="16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Provides an easily</a:t>
                      </a:r>
                      <a:r>
                        <a:rPr lang="en-US" sz="1600" baseline="0" dirty="0"/>
                        <a:t> </a:t>
                      </a:r>
                      <a:r>
                        <a:rPr lang="en-US" sz="1600" dirty="0"/>
                        <a:t>supported </a:t>
                      </a:r>
                      <a:br>
                        <a:rPr lang="en-US" sz="1600" dirty="0"/>
                      </a:br>
                      <a:r>
                        <a:rPr lang="en-US" sz="1600" dirty="0"/>
                        <a:t>and maintained system with excellent service to each tenant in the community</a:t>
                      </a:r>
                    </a:p>
                    <a:p>
                      <a:pPr algn="ctr"/>
                      <a:endParaRPr lang="en-US" sz="16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Just Internet – no outdated TV and landline bundles</a:t>
                      </a:r>
                    </a:p>
                    <a:p>
                      <a:pPr algn="ctr"/>
                      <a:endParaRPr lang="en-US" sz="16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Available to commercial and residential</a:t>
                      </a:r>
                      <a:r>
                        <a:rPr lang="en-US" sz="1600" baseline="0" dirty="0"/>
                        <a:t> </a:t>
                      </a:r>
                      <a:r>
                        <a:rPr lang="en-US" sz="1600" dirty="0"/>
                        <a:t>real estate, including:</a:t>
                      </a:r>
                      <a:r>
                        <a:rPr lang="en-US" sz="1600" baseline="0" dirty="0"/>
                        <a:t> MDU/MTU property types -</a:t>
                      </a:r>
                      <a:r>
                        <a:rPr lang="en-US" sz="1600" dirty="0"/>
                        <a:t> coast to coast.</a:t>
                      </a:r>
                    </a:p>
                    <a:p>
                      <a:pPr algn="ctr"/>
                      <a:endParaRPr lang="en-US" sz="1600" dirty="0"/>
                    </a:p>
                  </a:txBody>
                  <a:tcPr marL="45720" marR="45720"/>
                </a:tc>
                <a:extLst>
                  <a:ext uri="{0D108BD9-81ED-4DB2-BD59-A6C34878D82A}">
                    <a16:rowId xmlns:a16="http://schemas.microsoft.com/office/drawing/2014/main" val="10000"/>
                  </a:ext>
                </a:extLst>
              </a:tr>
            </a:tbl>
          </a:graphicData>
        </a:graphic>
      </p:graphicFrame>
      <p:cxnSp>
        <p:nvCxnSpPr>
          <p:cNvPr id="6" name="Straight Connector 5">
            <a:extLst>
              <a:ext uri="{FF2B5EF4-FFF2-40B4-BE49-F238E27FC236}">
                <a16:creationId xmlns:a16="http://schemas.microsoft.com/office/drawing/2014/main" id="{E973AB95-A40C-4068-919A-43DFB1B6C350}"/>
              </a:ext>
            </a:extLst>
          </p:cNvPr>
          <p:cNvCxnSpPr>
            <a:cxnSpLocks/>
          </p:cNvCxnSpPr>
          <p:nvPr/>
        </p:nvCxnSpPr>
        <p:spPr>
          <a:xfrm>
            <a:off x="360947" y="3522731"/>
            <a:ext cx="11603790" cy="13369"/>
          </a:xfrm>
          <a:prstGeom prst="line">
            <a:avLst/>
          </a:prstGeom>
          <a:solidFill>
            <a:schemeClr val="bg1">
              <a:lumMod val="95000"/>
            </a:schemeClr>
          </a:solidFill>
          <a:ln w="1143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Down Arrow 23">
            <a:extLst>
              <a:ext uri="{FF2B5EF4-FFF2-40B4-BE49-F238E27FC236}">
                <a16:creationId xmlns:a16="http://schemas.microsoft.com/office/drawing/2014/main" id="{CDFEF6E1-1C32-4C73-9F59-E11DC2FD4282}"/>
              </a:ext>
            </a:extLst>
          </p:cNvPr>
          <p:cNvSpPr/>
          <p:nvPr/>
        </p:nvSpPr>
        <p:spPr>
          <a:xfrm rot="10800000">
            <a:off x="5588000" y="3001014"/>
            <a:ext cx="1137830" cy="534603"/>
          </a:xfrm>
          <a:prstGeom prst="downArrow">
            <a:avLst>
              <a:gd name="adj1" fmla="val 42557"/>
              <a:gd name="adj2" fmla="val 5874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 name="TextBox 12"/>
          <p:cNvSpPr txBox="1"/>
          <p:nvPr/>
        </p:nvSpPr>
        <p:spPr>
          <a:xfrm>
            <a:off x="1259560" y="5115640"/>
            <a:ext cx="92204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1176BC"/>
                </a:solidFill>
                <a:effectLst/>
                <a:uLnTx/>
                <a:uFillTx/>
                <a:latin typeface="Arial"/>
                <a:cs typeface="Adobe Caslon Pro"/>
              </a:rPr>
              <a:t>“</a:t>
            </a:r>
          </a:p>
        </p:txBody>
      </p:sp>
      <p:sp>
        <p:nvSpPr>
          <p:cNvPr id="14" name="Rectangle 13"/>
          <p:cNvSpPr/>
          <p:nvPr/>
        </p:nvSpPr>
        <p:spPr>
          <a:xfrm>
            <a:off x="1582043" y="5518171"/>
            <a:ext cx="9469250" cy="158197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7F7F7F"/>
                </a:solidFill>
                <a:effectLst/>
                <a:uLnTx/>
                <a:uFillTx/>
                <a:latin typeface="Arial"/>
                <a:cs typeface="+mn-cs"/>
              </a:rPr>
              <a:t>Aditum</a:t>
            </a:r>
            <a:r>
              <a:rPr kumimoji="0" lang="en-US" sz="1800" b="0" i="1" u="none" strike="noStrike" kern="1200" cap="none" spc="0" normalizeH="0" baseline="0" noProof="0" dirty="0">
                <a:ln>
                  <a:noFill/>
                </a:ln>
                <a:solidFill>
                  <a:srgbClr val="7F7F7F"/>
                </a:solidFill>
                <a:effectLst/>
                <a:uLnTx/>
                <a:uFillTx/>
                <a:latin typeface="Arial"/>
                <a:cs typeface="+mn-cs"/>
              </a:rPr>
              <a:t> is an excellent choice for multi-tenant buildings, who want to offer a turn-key </a:t>
            </a:r>
            <a:br>
              <a:rPr kumimoji="0" lang="en-US" sz="1800" b="0" i="1" u="none" strike="noStrike" kern="1200" cap="none" spc="0" normalizeH="0" baseline="0" noProof="0" dirty="0">
                <a:ln>
                  <a:noFill/>
                </a:ln>
                <a:solidFill>
                  <a:srgbClr val="7F7F7F"/>
                </a:solidFill>
                <a:effectLst/>
                <a:uLnTx/>
                <a:uFillTx/>
                <a:latin typeface="Arial"/>
                <a:cs typeface="+mn-cs"/>
              </a:rPr>
            </a:br>
            <a:r>
              <a:rPr kumimoji="0" lang="en-US" sz="1800" b="0" i="1" u="none" strike="noStrike" kern="1200" cap="none" spc="0" normalizeH="0" baseline="0" noProof="0" dirty="0">
                <a:ln>
                  <a:noFill/>
                </a:ln>
                <a:solidFill>
                  <a:srgbClr val="7F7F7F"/>
                </a:solidFill>
                <a:effectLst/>
                <a:uLnTx/>
                <a:uFillTx/>
                <a:latin typeface="Arial"/>
                <a:cs typeface="+mn-cs"/>
              </a:rPr>
              <a:t>Internet solution. The software is ideal for providing community-wide, quality, reliable Internet access, while creating an additional profit center for the property</a:t>
            </a:r>
            <a:r>
              <a:rPr kumimoji="0" lang="en-US" sz="2000" b="0" i="1" u="none" strike="noStrike" kern="1200" cap="none" spc="0" normalizeH="0" baseline="0" noProof="0" dirty="0">
                <a:ln>
                  <a:noFill/>
                </a:ln>
                <a:solidFill>
                  <a:srgbClr val="7F7F7F"/>
                </a:solidFill>
                <a:effectLst/>
                <a:uLnTx/>
                <a:uFillTx/>
                <a:latin typeface="Arial"/>
                <a:cs typeface="+mn-cs"/>
              </a:rPr>
              <a: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7F7F7F"/>
                </a:solidFill>
                <a:effectLst/>
                <a:uLnTx/>
                <a:uFillTx/>
                <a:latin typeface="Arial"/>
                <a:cs typeface="+mn-cs"/>
              </a:rPr>
              <a:t>–  </a:t>
            </a:r>
            <a:r>
              <a:rPr kumimoji="0" lang="en-US" sz="1600" b="1" i="0" u="none" strike="noStrike" kern="1200" cap="none" spc="0" normalizeH="0" baseline="0" noProof="0" dirty="0">
                <a:ln>
                  <a:noFill/>
                </a:ln>
                <a:solidFill>
                  <a:srgbClr val="7F7F7F"/>
                </a:solidFill>
                <a:effectLst/>
                <a:uLnTx/>
                <a:uFillTx/>
                <a:latin typeface="Arial"/>
                <a:cs typeface="+mn-cs"/>
              </a:rPr>
              <a:t>Nick </a:t>
            </a:r>
            <a:r>
              <a:rPr kumimoji="0" lang="en-US" sz="1600" b="1" i="0" u="none" strike="noStrike" kern="1200" cap="none" spc="0" normalizeH="0" baseline="0" noProof="0" dirty="0" err="1">
                <a:ln>
                  <a:noFill/>
                </a:ln>
                <a:solidFill>
                  <a:srgbClr val="7F7F7F"/>
                </a:solidFill>
                <a:effectLst/>
                <a:uLnTx/>
                <a:uFillTx/>
                <a:latin typeface="Arial"/>
                <a:cs typeface="+mn-cs"/>
              </a:rPr>
              <a:t>Santarsiero</a:t>
            </a:r>
            <a:r>
              <a:rPr kumimoji="0" lang="en-US" sz="1600" b="1" i="0" u="none" strike="noStrike" kern="1200" cap="none" spc="0" normalizeH="0" baseline="0" noProof="0" dirty="0">
                <a:ln>
                  <a:noFill/>
                </a:ln>
                <a:solidFill>
                  <a:srgbClr val="7F7F7F"/>
                </a:solidFill>
                <a:effectLst/>
                <a:uLnTx/>
                <a:uFillTx/>
                <a:latin typeface="Arial"/>
                <a:cs typeface="+mn-cs"/>
              </a:rPr>
              <a:t>, President, Property Protection Consulting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F7F7F"/>
              </a:solidFill>
              <a:effectLst/>
              <a:uLnTx/>
              <a:uFillTx/>
              <a:latin typeface="Calibri" panose="020F0502020204030204" pitchFamily="34" charset="0"/>
              <a:cs typeface="Calibri" panose="020F0502020204030204" pitchFamily="34" charset="0"/>
            </a:endParaRPr>
          </a:p>
        </p:txBody>
      </p:sp>
      <p:sp>
        <p:nvSpPr>
          <p:cNvPr id="15" name="TextBox 14"/>
          <p:cNvSpPr txBox="1"/>
          <p:nvPr/>
        </p:nvSpPr>
        <p:spPr>
          <a:xfrm rot="10800000">
            <a:off x="9953152" y="5323823"/>
            <a:ext cx="92204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1176BC"/>
                </a:solidFill>
                <a:effectLst/>
                <a:uLnTx/>
                <a:uFillTx/>
                <a:latin typeface="Arial"/>
                <a:cs typeface="Adobe Caslon Pro"/>
              </a:rPr>
              <a:t>“</a:t>
            </a:r>
          </a:p>
        </p:txBody>
      </p:sp>
      <p:pic>
        <p:nvPicPr>
          <p:cNvPr id="9" name="Picture 8">
            <a:extLst>
              <a:ext uri="{FF2B5EF4-FFF2-40B4-BE49-F238E27FC236}">
                <a16:creationId xmlns:a16="http://schemas.microsoft.com/office/drawing/2014/main" id="{58DBC601-C3C2-6482-ACEE-D9E686BCE991}"/>
              </a:ext>
            </a:extLst>
          </p:cNvPr>
          <p:cNvPicPr>
            <a:picLocks noChangeAspect="1"/>
          </p:cNvPicPr>
          <p:nvPr/>
        </p:nvPicPr>
        <p:blipFill>
          <a:blip r:embed="rId3"/>
          <a:stretch>
            <a:fillRect/>
          </a:stretch>
        </p:blipFill>
        <p:spPr>
          <a:xfrm>
            <a:off x="4254049" y="2088390"/>
            <a:ext cx="3805732" cy="929351"/>
          </a:xfrm>
          <a:prstGeom prst="rect">
            <a:avLst/>
          </a:prstGeom>
        </p:spPr>
      </p:pic>
    </p:spTree>
    <p:extLst>
      <p:ext uri="{BB962C8B-B14F-4D97-AF65-F5344CB8AC3E}">
        <p14:creationId xmlns:p14="http://schemas.microsoft.com/office/powerpoint/2010/main" val="28784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entagon 43">
            <a:extLst>
              <a:ext uri="{FF2B5EF4-FFF2-40B4-BE49-F238E27FC236}">
                <a16:creationId xmlns:a16="http://schemas.microsoft.com/office/drawing/2014/main" id="{5E9DB54E-AEE4-4B1D-BDA6-D0DB9F8F324A}"/>
              </a:ext>
            </a:extLst>
          </p:cNvPr>
          <p:cNvSpPr/>
          <p:nvPr/>
        </p:nvSpPr>
        <p:spPr>
          <a:xfrm flipV="1">
            <a:off x="673460" y="5579996"/>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3" name="Rectangle 2">
            <a:extLst>
              <a:ext uri="{FF2B5EF4-FFF2-40B4-BE49-F238E27FC236}">
                <a16:creationId xmlns:a16="http://schemas.microsoft.com/office/drawing/2014/main" id="{1776DD4E-066A-4FB1-BC04-45F499B979E8}"/>
              </a:ext>
            </a:extLst>
          </p:cNvPr>
          <p:cNvSpPr/>
          <p:nvPr/>
        </p:nvSpPr>
        <p:spPr>
          <a:xfrm>
            <a:off x="1"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p:cNvSpPr/>
          <p:nvPr/>
        </p:nvSpPr>
        <p:spPr>
          <a:xfrm>
            <a:off x="1430421" y="111309"/>
            <a:ext cx="10761579" cy="400110"/>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Integrated Direct Tenant Billing</a:t>
            </a:r>
          </a:p>
        </p:txBody>
      </p:sp>
      <p:cxnSp>
        <p:nvCxnSpPr>
          <p:cNvPr id="7" name="Straight Connector 6"/>
          <p:cNvCxnSpPr/>
          <p:nvPr/>
        </p:nvCxnSpPr>
        <p:spPr>
          <a:xfrm>
            <a:off x="1216527" y="855581"/>
            <a:ext cx="10012948" cy="73151"/>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986624" y="3954802"/>
            <a:ext cx="4651760" cy="2308324"/>
          </a:xfrm>
          <a:prstGeom prst="rect">
            <a:avLst/>
          </a:prstGeom>
          <a:ln>
            <a:noFill/>
          </a:ln>
        </p:spPr>
        <p:txBody>
          <a:bodyPr wrap="square">
            <a:spAutoFit/>
          </a:bodyPr>
          <a:lstStyle/>
          <a:p>
            <a:pPr algn="ctr"/>
            <a:r>
              <a:rPr lang="en-US" sz="1800" dirty="0">
                <a:solidFill>
                  <a:srgbClr val="004A80"/>
                </a:solidFill>
                <a:effectLst/>
                <a:latin typeface="Arial" panose="020B0604020202020204" pitchFamily="34" charset="0"/>
                <a:ea typeface="Times New Roman" panose="02020603050405020304" pitchFamily="18" charset="0"/>
              </a:rPr>
              <a:t>Automating a business's monthly billing processes can be one of the easiest ways to improve employee efficiency, reduce customer complaints, and cut admin costs. Automating and integrating Rent and Internet Service fee collections together is the best way to ensure complete prompt payments from all tenants.</a:t>
            </a:r>
            <a:endParaRPr lang="en-US" dirty="0">
              <a:solidFill>
                <a:prstClr val="black"/>
              </a:solidFill>
              <a:latin typeface="Arial"/>
              <a:cs typeface="Arial"/>
            </a:endParaRPr>
          </a:p>
        </p:txBody>
      </p:sp>
      <p:sp>
        <p:nvSpPr>
          <p:cNvPr id="19" name="Rectangle 18">
            <a:extLst>
              <a:ext uri="{FF2B5EF4-FFF2-40B4-BE49-F238E27FC236}">
                <a16:creationId xmlns:a16="http://schemas.microsoft.com/office/drawing/2014/main" id="{2BF1A534-9189-4C83-B954-C2987A11901C}"/>
              </a:ext>
            </a:extLst>
          </p:cNvPr>
          <p:cNvSpPr/>
          <p:nvPr/>
        </p:nvSpPr>
        <p:spPr>
          <a:xfrm>
            <a:off x="3462422" y="6617369"/>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76728" y="996692"/>
            <a:ext cx="4809896" cy="5231369"/>
          </a:xfrm>
          <a:prstGeom prst="rect">
            <a:avLst/>
          </a:prstGeom>
        </p:spPr>
        <p:txBody>
          <a:bodyPr wrap="square">
            <a:spAutoFit/>
          </a:bodyPr>
          <a:lstStyle/>
          <a:p>
            <a:pPr marL="91440" marR="4572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supported with Stripe.com and Invoiced.com.  Supports automated generation of monthly invoices for internet service, and billing for Zero Touch Routers, and Static IP assignments.</a:t>
            </a:r>
          </a:p>
          <a:p>
            <a:pPr marL="91440" marR="4572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Automatically suspends service for unpaid accounts, automatically restores service upon successful payments.</a:t>
            </a:r>
          </a:p>
          <a:p>
            <a:pPr marL="91440" marR="457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Selectable configurations allows suspending internet for any outstanding balance, or just internet.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 marR="4572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Billing profiles applied per building, supporting different billing days, suspension rules, and tax rates to be defined per property.</a:t>
            </a:r>
          </a:p>
          <a:p>
            <a:pPr marL="91440" marR="4572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Does not require API license, billed by number of tenants, not by property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Pentagon 43">
            <a:extLst>
              <a:ext uri="{FF2B5EF4-FFF2-40B4-BE49-F238E27FC236}">
                <a16:creationId xmlns:a16="http://schemas.microsoft.com/office/drawing/2014/main" id="{E8C2A46A-814B-4BCC-A605-8565E61A03A1}"/>
              </a:ext>
            </a:extLst>
          </p:cNvPr>
          <p:cNvSpPr/>
          <p:nvPr/>
        </p:nvSpPr>
        <p:spPr>
          <a:xfrm flipV="1">
            <a:off x="669636" y="1068658"/>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2" name="Pentagon 43">
            <a:extLst>
              <a:ext uri="{FF2B5EF4-FFF2-40B4-BE49-F238E27FC236}">
                <a16:creationId xmlns:a16="http://schemas.microsoft.com/office/drawing/2014/main" id="{E8C2A46A-814B-4BCC-A605-8565E61A03A1}"/>
              </a:ext>
            </a:extLst>
          </p:cNvPr>
          <p:cNvSpPr/>
          <p:nvPr/>
        </p:nvSpPr>
        <p:spPr>
          <a:xfrm flipV="1">
            <a:off x="671946" y="2638503"/>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3" name="Pentagon 43">
            <a:extLst>
              <a:ext uri="{FF2B5EF4-FFF2-40B4-BE49-F238E27FC236}">
                <a16:creationId xmlns:a16="http://schemas.microsoft.com/office/drawing/2014/main" id="{E8C2A46A-814B-4BCC-A605-8565E61A03A1}"/>
              </a:ext>
            </a:extLst>
          </p:cNvPr>
          <p:cNvSpPr/>
          <p:nvPr/>
        </p:nvSpPr>
        <p:spPr>
          <a:xfrm flipV="1">
            <a:off x="674255" y="3619295"/>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4" name="Pentagon 43">
            <a:extLst>
              <a:ext uri="{FF2B5EF4-FFF2-40B4-BE49-F238E27FC236}">
                <a16:creationId xmlns:a16="http://schemas.microsoft.com/office/drawing/2014/main" id="{E8C2A46A-814B-4BCC-A605-8565E61A03A1}"/>
              </a:ext>
            </a:extLst>
          </p:cNvPr>
          <p:cNvSpPr/>
          <p:nvPr/>
        </p:nvSpPr>
        <p:spPr>
          <a:xfrm flipV="1">
            <a:off x="676564" y="4594066"/>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4" name="TextBox 3">
            <a:extLst>
              <a:ext uri="{FF2B5EF4-FFF2-40B4-BE49-F238E27FC236}">
                <a16:creationId xmlns:a16="http://schemas.microsoft.com/office/drawing/2014/main" id="{979B836E-89A8-46B0-BD29-37517DA519CC}"/>
              </a:ext>
            </a:extLst>
          </p:cNvPr>
          <p:cNvSpPr txBox="1"/>
          <p:nvPr/>
        </p:nvSpPr>
        <p:spPr>
          <a:xfrm rot="16200000">
            <a:off x="-2326106" y="3099151"/>
            <a:ext cx="5908843" cy="646331"/>
          </a:xfrm>
          <a:prstGeom prst="rect">
            <a:avLst/>
          </a:prstGeom>
          <a:noFill/>
        </p:spPr>
        <p:txBody>
          <a:bodyPr wrap="square" rtlCol="0" anchor="ctr">
            <a:spAutoFit/>
          </a:bodyPr>
          <a:lstStyle/>
          <a:p>
            <a:pPr algn="ctr"/>
            <a:r>
              <a:rPr lang="en-US" sz="3600" b="1" dirty="0">
                <a:solidFill>
                  <a:schemeClr val="bg1"/>
                </a:solidFill>
                <a:latin typeface="Arial"/>
                <a:cs typeface="Arial"/>
              </a:rPr>
              <a:t>DIRECT TENANT BILLING</a:t>
            </a:r>
            <a:endParaRPr lang="ko-KR" altLang="en-US" sz="3600" b="1" dirty="0">
              <a:solidFill>
                <a:schemeClr val="tx1">
                  <a:lumMod val="85000"/>
                  <a:lumOff val="15000"/>
                </a:schemeClr>
              </a:solidFill>
              <a:latin typeface="Arial"/>
              <a:cs typeface="Arial"/>
            </a:endParaRPr>
          </a:p>
        </p:txBody>
      </p:sp>
      <p:grpSp>
        <p:nvGrpSpPr>
          <p:cNvPr id="8" name="Group 7">
            <a:extLst>
              <a:ext uri="{FF2B5EF4-FFF2-40B4-BE49-F238E27FC236}">
                <a16:creationId xmlns:a16="http://schemas.microsoft.com/office/drawing/2014/main" id="{AE1DD528-784E-46A6-AE16-1FF606FE432B}"/>
              </a:ext>
            </a:extLst>
          </p:cNvPr>
          <p:cNvGrpSpPr/>
          <p:nvPr/>
        </p:nvGrpSpPr>
        <p:grpSpPr>
          <a:xfrm>
            <a:off x="8121660" y="2399790"/>
            <a:ext cx="360" cy="360"/>
            <a:chOff x="8121660" y="2399790"/>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 name="Ink 1">
                  <a:extLst>
                    <a:ext uri="{FF2B5EF4-FFF2-40B4-BE49-F238E27FC236}">
                      <a16:creationId xmlns:a16="http://schemas.microsoft.com/office/drawing/2014/main" id="{4208516A-89E3-4A14-BE35-18021E961640}"/>
                    </a:ext>
                  </a:extLst>
                </p14:cNvPr>
                <p14:cNvContentPartPr/>
                <p14:nvPr/>
              </p14:nvContentPartPr>
              <p14:xfrm>
                <a:off x="8121660" y="2399790"/>
                <a:ext cx="360" cy="360"/>
              </p14:xfrm>
            </p:contentPart>
          </mc:Choice>
          <mc:Fallback xmlns="">
            <p:pic>
              <p:nvPicPr>
                <p:cNvPr id="2" name="Ink 1">
                  <a:extLst>
                    <a:ext uri="{FF2B5EF4-FFF2-40B4-BE49-F238E27FC236}">
                      <a16:creationId xmlns:a16="http://schemas.microsoft.com/office/drawing/2014/main" id="{4208516A-89E3-4A14-BE35-18021E961640}"/>
                    </a:ext>
                  </a:extLst>
                </p:cNvPr>
                <p:cNvPicPr/>
                <p:nvPr/>
              </p:nvPicPr>
              <p:blipFill>
                <a:blip r:embed="rId3"/>
                <a:stretch>
                  <a:fillRect/>
                </a:stretch>
              </p:blipFill>
              <p:spPr>
                <a:xfrm>
                  <a:off x="8103660" y="22917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64737B73-E34D-464E-AF0A-C14246DFAC5B}"/>
                    </a:ext>
                  </a:extLst>
                </p14:cNvPr>
                <p14:cNvContentPartPr/>
                <p14:nvPr/>
              </p14:nvContentPartPr>
              <p14:xfrm>
                <a:off x="8121660" y="2399790"/>
                <a:ext cx="360" cy="360"/>
              </p14:xfrm>
            </p:contentPart>
          </mc:Choice>
          <mc:Fallback xmlns="">
            <p:pic>
              <p:nvPicPr>
                <p:cNvPr id="6" name="Ink 5">
                  <a:extLst>
                    <a:ext uri="{FF2B5EF4-FFF2-40B4-BE49-F238E27FC236}">
                      <a16:creationId xmlns:a16="http://schemas.microsoft.com/office/drawing/2014/main" id="{64737B73-E34D-464E-AF0A-C14246DFAC5B}"/>
                    </a:ext>
                  </a:extLst>
                </p:cNvPr>
                <p:cNvPicPr/>
                <p:nvPr/>
              </p:nvPicPr>
              <p:blipFill>
                <a:blip r:embed="rId3"/>
                <a:stretch>
                  <a:fillRect/>
                </a:stretch>
              </p:blipFill>
              <p:spPr>
                <a:xfrm>
                  <a:off x="8103660" y="2291790"/>
                  <a:ext cx="36000" cy="216000"/>
                </a:xfrm>
                <a:prstGeom prst="rect">
                  <a:avLst/>
                </a:prstGeom>
              </p:spPr>
            </p:pic>
          </mc:Fallback>
        </mc:AlternateContent>
      </p:grpSp>
      <p:pic>
        <p:nvPicPr>
          <p:cNvPr id="10" name="Picture 9">
            <a:extLst>
              <a:ext uri="{FF2B5EF4-FFF2-40B4-BE49-F238E27FC236}">
                <a16:creationId xmlns:a16="http://schemas.microsoft.com/office/drawing/2014/main" id="{A80BC450-1DAC-4417-851F-CB8F53B7E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2372" y="996692"/>
            <a:ext cx="3500264" cy="1470111"/>
          </a:xfrm>
          <a:prstGeom prst="rect">
            <a:avLst/>
          </a:prstGeom>
        </p:spPr>
      </p:pic>
      <p:pic>
        <p:nvPicPr>
          <p:cNvPr id="12" name="Picture 11">
            <a:extLst>
              <a:ext uri="{FF2B5EF4-FFF2-40B4-BE49-F238E27FC236}">
                <a16:creationId xmlns:a16="http://schemas.microsoft.com/office/drawing/2014/main" id="{CB5D6814-E6FD-4431-AAFE-644500765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372" y="2626063"/>
            <a:ext cx="3453972" cy="880763"/>
          </a:xfrm>
          <a:prstGeom prst="rect">
            <a:avLst/>
          </a:prstGeom>
        </p:spPr>
      </p:pic>
      <p:pic>
        <p:nvPicPr>
          <p:cNvPr id="9" name="Picture 8">
            <a:extLst>
              <a:ext uri="{FF2B5EF4-FFF2-40B4-BE49-F238E27FC236}">
                <a16:creationId xmlns:a16="http://schemas.microsoft.com/office/drawing/2014/main" id="{46B9D350-E172-F8F6-899B-5CAD41CDE115}"/>
              </a:ext>
            </a:extLst>
          </p:cNvPr>
          <p:cNvPicPr>
            <a:picLocks noChangeAspect="1"/>
          </p:cNvPicPr>
          <p:nvPr/>
        </p:nvPicPr>
        <p:blipFill>
          <a:blip r:embed="rId7"/>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32215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9287099C-5872-4EBE-B8C6-AC6C44C95399}"/>
              </a:ext>
            </a:extLst>
          </p:cNvPr>
          <p:cNvSpPr/>
          <p:nvPr/>
        </p:nvSpPr>
        <p:spPr>
          <a:xfrm>
            <a:off x="0" y="3402801"/>
            <a:ext cx="12192000" cy="124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a:p>
        </p:txBody>
      </p:sp>
      <p:sp>
        <p:nvSpPr>
          <p:cNvPr id="4" name="TextBox 3">
            <a:extLst>
              <a:ext uri="{FF2B5EF4-FFF2-40B4-BE49-F238E27FC236}">
                <a16:creationId xmlns:a16="http://schemas.microsoft.com/office/drawing/2014/main" id="{979B836E-89A8-46B0-BD29-37517DA519CC}"/>
              </a:ext>
            </a:extLst>
          </p:cNvPr>
          <p:cNvSpPr txBox="1"/>
          <p:nvPr/>
        </p:nvSpPr>
        <p:spPr>
          <a:xfrm>
            <a:off x="0" y="3744732"/>
            <a:ext cx="12192000" cy="553998"/>
          </a:xfrm>
          <a:prstGeom prst="rect">
            <a:avLst/>
          </a:prstGeom>
          <a:noFill/>
        </p:spPr>
        <p:txBody>
          <a:bodyPr wrap="square" rtlCol="0" anchor="ctr">
            <a:spAutoFit/>
          </a:bodyPr>
          <a:lstStyle/>
          <a:p>
            <a:pPr algn="ctr"/>
            <a:r>
              <a:rPr lang="en-US" sz="3000" b="1" dirty="0">
                <a:solidFill>
                  <a:schemeClr val="bg1"/>
                </a:solidFill>
                <a:latin typeface="Arial"/>
                <a:cs typeface="Arial"/>
              </a:rPr>
              <a:t>Architectural Overview</a:t>
            </a:r>
            <a:endParaRPr lang="ko-KR" altLang="en-US" sz="3000" b="1" dirty="0">
              <a:solidFill>
                <a:schemeClr val="tx1">
                  <a:lumMod val="85000"/>
                  <a:lumOff val="15000"/>
                </a:schemeClr>
              </a:solidFill>
              <a:latin typeface="Arial"/>
              <a:cs typeface="Arial"/>
            </a:endParaRPr>
          </a:p>
        </p:txBody>
      </p:sp>
      <p:sp>
        <p:nvSpPr>
          <p:cNvPr id="5" name="Rectangle 4">
            <a:extLst>
              <a:ext uri="{FF2B5EF4-FFF2-40B4-BE49-F238E27FC236}">
                <a16:creationId xmlns:a16="http://schemas.microsoft.com/office/drawing/2014/main" id="{2BF1A534-9189-4C83-B954-C2987A11901C}"/>
              </a:ext>
            </a:extLst>
          </p:cNvPr>
          <p:cNvSpPr/>
          <p:nvPr/>
        </p:nvSpPr>
        <p:spPr>
          <a:xfrm>
            <a:off x="0" y="0"/>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76AC3D-5F78-4195-95D6-F23C0286B82F}"/>
              </a:ext>
            </a:extLst>
          </p:cNvPr>
          <p:cNvSpPr/>
          <p:nvPr/>
        </p:nvSpPr>
        <p:spPr>
          <a:xfrm>
            <a:off x="0" y="6644679"/>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B39C98-FBF6-E69F-7B56-7973805B24EB}"/>
              </a:ext>
            </a:extLst>
          </p:cNvPr>
          <p:cNvPicPr>
            <a:picLocks noChangeAspect="1"/>
          </p:cNvPicPr>
          <p:nvPr/>
        </p:nvPicPr>
        <p:blipFill>
          <a:blip r:embed="rId3"/>
          <a:stretch>
            <a:fillRect/>
          </a:stretch>
        </p:blipFill>
        <p:spPr>
          <a:xfrm>
            <a:off x="1966776" y="1080198"/>
            <a:ext cx="8258448" cy="2012448"/>
          </a:xfrm>
          <a:prstGeom prst="rect">
            <a:avLst/>
          </a:prstGeom>
        </p:spPr>
      </p:pic>
    </p:spTree>
    <p:extLst>
      <p:ext uri="{BB962C8B-B14F-4D97-AF65-F5344CB8AC3E}">
        <p14:creationId xmlns:p14="http://schemas.microsoft.com/office/powerpoint/2010/main" val="285013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8ECAFB7-E805-45F5-ABC8-45B4333712D0}"/>
              </a:ext>
            </a:extLst>
          </p:cNvPr>
          <p:cNvSpPr/>
          <p:nvPr/>
        </p:nvSpPr>
        <p:spPr>
          <a:xfrm>
            <a:off x="1586" y="1210"/>
            <a:ext cx="12188825" cy="1345849"/>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endParaRPr lang="en-US" sz="1799">
              <a:solidFill>
                <a:prstClr val="white"/>
              </a:solidFill>
              <a:latin typeface="Arial"/>
            </a:endParaRPr>
          </a:p>
        </p:txBody>
      </p:sp>
      <p:sp>
        <p:nvSpPr>
          <p:cNvPr id="17" name="Rectangle 16">
            <a:extLst>
              <a:ext uri="{FF2B5EF4-FFF2-40B4-BE49-F238E27FC236}">
                <a16:creationId xmlns:a16="http://schemas.microsoft.com/office/drawing/2014/main" id="{75925660-F161-25CA-988C-DEBFD54A3F37}"/>
              </a:ext>
            </a:extLst>
          </p:cNvPr>
          <p:cNvSpPr/>
          <p:nvPr/>
        </p:nvSpPr>
        <p:spPr>
          <a:xfrm>
            <a:off x="634608" y="303577"/>
            <a:ext cx="5211683" cy="64620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r>
              <a:rPr lang="en-US" sz="3599" b="1" dirty="0">
                <a:solidFill>
                  <a:srgbClr val="FFFFFF"/>
                </a:solidFill>
                <a:latin typeface="Prometo" panose="020B0404030203060203" pitchFamily="34" charset="0"/>
              </a:rPr>
              <a:t>Architectural Overview</a:t>
            </a:r>
          </a:p>
        </p:txBody>
      </p:sp>
      <p:sp>
        <p:nvSpPr>
          <p:cNvPr id="18" name="Rectangle 17">
            <a:extLst>
              <a:ext uri="{FF2B5EF4-FFF2-40B4-BE49-F238E27FC236}">
                <a16:creationId xmlns:a16="http://schemas.microsoft.com/office/drawing/2014/main" id="{2BF1A534-9189-4C83-B954-C2987A11901C}"/>
              </a:ext>
            </a:extLst>
          </p:cNvPr>
          <p:cNvSpPr/>
          <p:nvPr/>
        </p:nvSpPr>
        <p:spPr>
          <a:xfrm>
            <a:off x="1972954" y="6532834"/>
            <a:ext cx="10217459" cy="217671"/>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26"/>
            <a:endParaRPr lang="en-US" sz="1799">
              <a:solidFill>
                <a:prstClr val="white"/>
              </a:solidFill>
              <a:latin typeface="Arial"/>
            </a:endParaRPr>
          </a:p>
        </p:txBody>
      </p:sp>
      <p:grpSp>
        <p:nvGrpSpPr>
          <p:cNvPr id="21" name="Group 20">
            <a:extLst>
              <a:ext uri="{FF2B5EF4-FFF2-40B4-BE49-F238E27FC236}">
                <a16:creationId xmlns:a16="http://schemas.microsoft.com/office/drawing/2014/main" id="{4D1AEF26-31AE-67B6-B191-DC17631371AE}"/>
              </a:ext>
            </a:extLst>
          </p:cNvPr>
          <p:cNvGrpSpPr/>
          <p:nvPr/>
        </p:nvGrpSpPr>
        <p:grpSpPr>
          <a:xfrm>
            <a:off x="838199" y="1862402"/>
            <a:ext cx="10541429" cy="4651814"/>
            <a:chOff x="836612" y="1862085"/>
            <a:chExt cx="10541429" cy="4651814"/>
          </a:xfrm>
        </p:grpSpPr>
        <p:pic>
          <p:nvPicPr>
            <p:cNvPr id="23" name="Picture 22">
              <a:extLst>
                <a:ext uri="{FF2B5EF4-FFF2-40B4-BE49-F238E27FC236}">
                  <a16:creationId xmlns:a16="http://schemas.microsoft.com/office/drawing/2014/main" id="{82BFEDC4-AA4F-4AE5-B304-F99BC1176F7A}"/>
                </a:ext>
              </a:extLst>
            </p:cNvPr>
            <p:cNvPicPr>
              <a:picLocks noChangeAspect="1"/>
            </p:cNvPicPr>
            <p:nvPr/>
          </p:nvPicPr>
          <p:blipFill>
            <a:blip r:embed="rId3"/>
            <a:stretch>
              <a:fillRect/>
            </a:stretch>
          </p:blipFill>
          <p:spPr>
            <a:xfrm>
              <a:off x="836612" y="1905000"/>
              <a:ext cx="10541429" cy="4608899"/>
            </a:xfrm>
            <a:prstGeom prst="rect">
              <a:avLst/>
            </a:prstGeom>
          </p:spPr>
        </p:pic>
        <p:pic>
          <p:nvPicPr>
            <p:cNvPr id="24" name="Picture 23">
              <a:extLst>
                <a:ext uri="{FF2B5EF4-FFF2-40B4-BE49-F238E27FC236}">
                  <a16:creationId xmlns:a16="http://schemas.microsoft.com/office/drawing/2014/main" id="{3BC584E7-B72A-ECA8-5212-A19007CE7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4019" y="2028828"/>
              <a:ext cx="844040" cy="997614"/>
            </a:xfrm>
            <a:prstGeom prst="rect">
              <a:avLst/>
            </a:prstGeom>
            <a:noFill/>
            <a:ln>
              <a:noFill/>
            </a:ln>
          </p:spPr>
        </p:pic>
        <p:sp>
          <p:nvSpPr>
            <p:cNvPr id="25" name="Rectangle 24">
              <a:extLst>
                <a:ext uri="{FF2B5EF4-FFF2-40B4-BE49-F238E27FC236}">
                  <a16:creationId xmlns:a16="http://schemas.microsoft.com/office/drawing/2014/main" id="{793BA2F2-D43D-1562-20F9-5ED44B337471}"/>
                </a:ext>
              </a:extLst>
            </p:cNvPr>
            <p:cNvSpPr/>
            <p:nvPr/>
          </p:nvSpPr>
          <p:spPr>
            <a:xfrm>
              <a:off x="3351212" y="5160427"/>
              <a:ext cx="1856553"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r>
                <a:rPr lang="en-US" sz="1600" dirty="0">
                  <a:solidFill>
                    <a:prstClr val="black"/>
                  </a:solidFill>
                  <a:latin typeface="Prometo" panose="020B0404030203060203" pitchFamily="34" charset="0"/>
                </a:rPr>
                <a:t>Fiber to the </a:t>
              </a:r>
              <a:br>
                <a:rPr lang="en-US" sz="1600" dirty="0">
                  <a:solidFill>
                    <a:prstClr val="black"/>
                  </a:solidFill>
                  <a:latin typeface="Prometo" panose="020B0404030203060203" pitchFamily="34" charset="0"/>
                </a:rPr>
              </a:br>
              <a:r>
                <a:rPr lang="en-US" sz="1600" dirty="0">
                  <a:solidFill>
                    <a:prstClr val="black"/>
                  </a:solidFill>
                  <a:latin typeface="Prometo" panose="020B0404030203060203" pitchFamily="34" charset="0"/>
                </a:rPr>
                <a:t>Premise (FTTP)</a:t>
              </a:r>
            </a:p>
          </p:txBody>
        </p:sp>
        <p:sp>
          <p:nvSpPr>
            <p:cNvPr id="26" name="TextBox 4">
              <a:extLst>
                <a:ext uri="{FF2B5EF4-FFF2-40B4-BE49-F238E27FC236}">
                  <a16:creationId xmlns:a16="http://schemas.microsoft.com/office/drawing/2014/main" id="{4BC56B50-1EA2-4E00-A49A-2568B0F96E60}"/>
                </a:ext>
              </a:extLst>
            </p:cNvPr>
            <p:cNvSpPr txBox="1"/>
            <p:nvPr/>
          </p:nvSpPr>
          <p:spPr>
            <a:xfrm>
              <a:off x="1075569" y="2028828"/>
              <a:ext cx="2101209" cy="36923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r>
                <a:rPr lang="en-US" sz="1799" dirty="0">
                  <a:solidFill>
                    <a:prstClr val="black"/>
                  </a:solidFill>
                  <a:latin typeface="Prometo" panose="020B0404030203060203" pitchFamily="34" charset="0"/>
                </a:rPr>
                <a:t>Headend</a:t>
              </a:r>
            </a:p>
          </p:txBody>
        </p:sp>
        <p:sp>
          <p:nvSpPr>
            <p:cNvPr id="27" name="TextBox 6">
              <a:extLst>
                <a:ext uri="{FF2B5EF4-FFF2-40B4-BE49-F238E27FC236}">
                  <a16:creationId xmlns:a16="http://schemas.microsoft.com/office/drawing/2014/main" id="{6D5A7783-A7F5-4F9E-87B6-C004591846B8}"/>
                </a:ext>
              </a:extLst>
            </p:cNvPr>
            <p:cNvSpPr txBox="1"/>
            <p:nvPr/>
          </p:nvSpPr>
          <p:spPr>
            <a:xfrm>
              <a:off x="3579812" y="2028828"/>
              <a:ext cx="3089080" cy="36923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r>
                <a:rPr lang="en-US" sz="1799" dirty="0">
                  <a:solidFill>
                    <a:prstClr val="black"/>
                  </a:solidFill>
                  <a:latin typeface="Prometo" panose="020B0404030203060203" pitchFamily="34" charset="0"/>
                </a:rPr>
                <a:t>Outside Plant</a:t>
              </a:r>
            </a:p>
          </p:txBody>
        </p:sp>
        <p:sp>
          <p:nvSpPr>
            <p:cNvPr id="28" name="TextBox 12">
              <a:extLst>
                <a:ext uri="{FF2B5EF4-FFF2-40B4-BE49-F238E27FC236}">
                  <a16:creationId xmlns:a16="http://schemas.microsoft.com/office/drawing/2014/main" id="{04B25254-6EE0-4AE9-B183-C34958824A87}"/>
                </a:ext>
              </a:extLst>
            </p:cNvPr>
            <p:cNvSpPr txBox="1"/>
            <p:nvPr/>
          </p:nvSpPr>
          <p:spPr>
            <a:xfrm>
              <a:off x="912812" y="5404803"/>
              <a:ext cx="1820858" cy="369236"/>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r>
                <a:rPr lang="en-US" sz="1799" dirty="0">
                  <a:solidFill>
                    <a:prstClr val="black"/>
                  </a:solidFill>
                  <a:latin typeface="Prometo" panose="020B0404030203060203" pitchFamily="34" charset="0"/>
                </a:rPr>
                <a:t>3</a:t>
              </a:r>
              <a:r>
                <a:rPr lang="en-US" sz="1799" baseline="30000" dirty="0">
                  <a:solidFill>
                    <a:prstClr val="black"/>
                  </a:solidFill>
                  <a:latin typeface="Prometo" panose="020B0404030203060203" pitchFamily="34" charset="0"/>
                </a:rPr>
                <a:t>rd</a:t>
              </a:r>
              <a:r>
                <a:rPr lang="en-US" sz="1799" dirty="0">
                  <a:solidFill>
                    <a:prstClr val="black"/>
                  </a:solidFill>
                  <a:latin typeface="Prometo" panose="020B0404030203060203" pitchFamily="34" charset="0"/>
                </a:rPr>
                <a:t> Party Carrier</a:t>
              </a:r>
            </a:p>
          </p:txBody>
        </p:sp>
        <p:cxnSp>
          <p:nvCxnSpPr>
            <p:cNvPr id="29" name="Straight Connector 28">
              <a:extLst>
                <a:ext uri="{FF2B5EF4-FFF2-40B4-BE49-F238E27FC236}">
                  <a16:creationId xmlns:a16="http://schemas.microsoft.com/office/drawing/2014/main" id="{07754725-8AC7-C999-2DC3-5175B67F2E51}"/>
                </a:ext>
              </a:extLst>
            </p:cNvPr>
            <p:cNvCxnSpPr/>
            <p:nvPr/>
          </p:nvCxnSpPr>
          <p:spPr>
            <a:xfrm>
              <a:off x="2885105" y="1868633"/>
              <a:ext cx="0" cy="4303567"/>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A18BDC8-2064-DBFC-AB48-724DBD94108A}"/>
                </a:ext>
              </a:extLst>
            </p:cNvPr>
            <p:cNvSpPr/>
            <p:nvPr/>
          </p:nvSpPr>
          <p:spPr>
            <a:xfrm>
              <a:off x="3777988" y="4659964"/>
              <a:ext cx="2926022" cy="369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1" name="Straight Connector 30">
              <a:extLst>
                <a:ext uri="{FF2B5EF4-FFF2-40B4-BE49-F238E27FC236}">
                  <a16:creationId xmlns:a16="http://schemas.microsoft.com/office/drawing/2014/main" id="{8F0647A6-32A5-BC2A-C99B-6F1AC1AB907E}"/>
                </a:ext>
              </a:extLst>
            </p:cNvPr>
            <p:cNvCxnSpPr/>
            <p:nvPr/>
          </p:nvCxnSpPr>
          <p:spPr>
            <a:xfrm>
              <a:off x="5791537" y="1862085"/>
              <a:ext cx="0" cy="4303567"/>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10">
              <a:extLst>
                <a:ext uri="{FF2B5EF4-FFF2-40B4-BE49-F238E27FC236}">
                  <a16:creationId xmlns:a16="http://schemas.microsoft.com/office/drawing/2014/main" id="{F71D6649-ACF6-4950-BEEE-B34AD51D8B4A}"/>
                </a:ext>
              </a:extLst>
            </p:cNvPr>
            <p:cNvSpPr txBox="1"/>
            <p:nvPr/>
          </p:nvSpPr>
          <p:spPr>
            <a:xfrm>
              <a:off x="3174296" y="4306926"/>
              <a:ext cx="2386716" cy="64607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a:r>
                <a:rPr lang="en-US" sz="1799" dirty="0">
                  <a:solidFill>
                    <a:prstClr val="black"/>
                  </a:solidFill>
                  <a:latin typeface="Prometo" panose="020B0404030203060203" pitchFamily="34" charset="0"/>
                </a:rPr>
                <a:t>Fiber Optic Distribution Network</a:t>
              </a:r>
            </a:p>
          </p:txBody>
        </p:sp>
        <p:sp>
          <p:nvSpPr>
            <p:cNvPr id="33" name="TextBox 20">
              <a:extLst>
                <a:ext uri="{FF2B5EF4-FFF2-40B4-BE49-F238E27FC236}">
                  <a16:creationId xmlns:a16="http://schemas.microsoft.com/office/drawing/2014/main" id="{FA849CFB-C589-17F6-AF90-366A04555B2D}"/>
                </a:ext>
              </a:extLst>
            </p:cNvPr>
            <p:cNvSpPr txBox="1"/>
            <p:nvPr/>
          </p:nvSpPr>
          <p:spPr>
            <a:xfrm>
              <a:off x="6018212" y="1981306"/>
              <a:ext cx="2101209" cy="36923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r>
                <a:rPr lang="en-US" sz="1799" dirty="0">
                  <a:solidFill>
                    <a:prstClr val="black"/>
                  </a:solidFill>
                  <a:latin typeface="Prometo" panose="020B0404030203060203" pitchFamily="34" charset="0"/>
                </a:rPr>
                <a:t>Inside Building</a:t>
              </a:r>
            </a:p>
          </p:txBody>
        </p:sp>
      </p:grpSp>
      <p:pic>
        <p:nvPicPr>
          <p:cNvPr id="22" name="Picture 21">
            <a:extLst>
              <a:ext uri="{FF2B5EF4-FFF2-40B4-BE49-F238E27FC236}">
                <a16:creationId xmlns:a16="http://schemas.microsoft.com/office/drawing/2014/main" id="{D21BCB1C-978E-3431-7388-A61BC6A8C606}"/>
              </a:ext>
            </a:extLst>
          </p:cNvPr>
          <p:cNvPicPr>
            <a:picLocks noChangeAspect="1"/>
          </p:cNvPicPr>
          <p:nvPr/>
        </p:nvPicPr>
        <p:blipFill>
          <a:blip r:embed="rId5"/>
          <a:stretch>
            <a:fillRect/>
          </a:stretch>
        </p:blipFill>
        <p:spPr>
          <a:xfrm>
            <a:off x="93793" y="6362155"/>
            <a:ext cx="1754862" cy="428533"/>
          </a:xfrm>
          <a:prstGeom prst="rect">
            <a:avLst/>
          </a:prstGeom>
        </p:spPr>
      </p:pic>
    </p:spTree>
    <p:extLst>
      <p:ext uri="{BB962C8B-B14F-4D97-AF65-F5344CB8AC3E}">
        <p14:creationId xmlns:p14="http://schemas.microsoft.com/office/powerpoint/2010/main" val="206736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9287099C-5872-4EBE-B8C6-AC6C44C95399}"/>
              </a:ext>
            </a:extLst>
          </p:cNvPr>
          <p:cNvSpPr/>
          <p:nvPr/>
        </p:nvSpPr>
        <p:spPr>
          <a:xfrm>
            <a:off x="0" y="3402801"/>
            <a:ext cx="12192000" cy="124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a:p>
        </p:txBody>
      </p:sp>
      <p:sp>
        <p:nvSpPr>
          <p:cNvPr id="4" name="TextBox 3">
            <a:extLst>
              <a:ext uri="{FF2B5EF4-FFF2-40B4-BE49-F238E27FC236}">
                <a16:creationId xmlns:a16="http://schemas.microsoft.com/office/drawing/2014/main" id="{979B836E-89A8-46B0-BD29-37517DA519CC}"/>
              </a:ext>
            </a:extLst>
          </p:cNvPr>
          <p:cNvSpPr txBox="1"/>
          <p:nvPr/>
        </p:nvSpPr>
        <p:spPr>
          <a:xfrm>
            <a:off x="0" y="3744732"/>
            <a:ext cx="12192000" cy="553998"/>
          </a:xfrm>
          <a:prstGeom prst="rect">
            <a:avLst/>
          </a:prstGeom>
          <a:noFill/>
        </p:spPr>
        <p:txBody>
          <a:bodyPr wrap="square" rtlCol="0" anchor="ctr">
            <a:spAutoFit/>
          </a:bodyPr>
          <a:lstStyle/>
          <a:p>
            <a:pPr algn="ctr"/>
            <a:r>
              <a:rPr lang="en-US" sz="3000" b="1" dirty="0">
                <a:solidFill>
                  <a:schemeClr val="bg1"/>
                </a:solidFill>
                <a:latin typeface="Arial"/>
                <a:cs typeface="Arial"/>
              </a:rPr>
              <a:t>PRODUCT FEATURE DEMONSTRATIONS</a:t>
            </a:r>
            <a:endParaRPr lang="ko-KR" altLang="en-US" sz="3000" b="1" dirty="0">
              <a:solidFill>
                <a:schemeClr val="tx1">
                  <a:lumMod val="85000"/>
                  <a:lumOff val="15000"/>
                </a:schemeClr>
              </a:solidFill>
              <a:latin typeface="Arial"/>
              <a:cs typeface="Arial"/>
            </a:endParaRPr>
          </a:p>
        </p:txBody>
      </p:sp>
      <p:sp>
        <p:nvSpPr>
          <p:cNvPr id="5" name="Rectangle 4">
            <a:extLst>
              <a:ext uri="{FF2B5EF4-FFF2-40B4-BE49-F238E27FC236}">
                <a16:creationId xmlns:a16="http://schemas.microsoft.com/office/drawing/2014/main" id="{2BF1A534-9189-4C83-B954-C2987A11901C}"/>
              </a:ext>
            </a:extLst>
          </p:cNvPr>
          <p:cNvSpPr/>
          <p:nvPr/>
        </p:nvSpPr>
        <p:spPr>
          <a:xfrm>
            <a:off x="0" y="0"/>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76AC3D-5F78-4195-95D6-F23C0286B82F}"/>
              </a:ext>
            </a:extLst>
          </p:cNvPr>
          <p:cNvSpPr/>
          <p:nvPr/>
        </p:nvSpPr>
        <p:spPr>
          <a:xfrm>
            <a:off x="0" y="6644679"/>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B39C98-FBF6-E69F-7B56-7973805B24EB}"/>
              </a:ext>
            </a:extLst>
          </p:cNvPr>
          <p:cNvPicPr>
            <a:picLocks noChangeAspect="1"/>
          </p:cNvPicPr>
          <p:nvPr/>
        </p:nvPicPr>
        <p:blipFill>
          <a:blip r:embed="rId2"/>
          <a:stretch>
            <a:fillRect/>
          </a:stretch>
        </p:blipFill>
        <p:spPr>
          <a:xfrm>
            <a:off x="1966776" y="1080198"/>
            <a:ext cx="8258448" cy="2012448"/>
          </a:xfrm>
          <a:prstGeom prst="rect">
            <a:avLst/>
          </a:prstGeom>
        </p:spPr>
      </p:pic>
    </p:spTree>
    <p:extLst>
      <p:ext uri="{BB962C8B-B14F-4D97-AF65-F5344CB8AC3E}">
        <p14:creationId xmlns:p14="http://schemas.microsoft.com/office/powerpoint/2010/main" val="80898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B0046A-E2CF-44EE-A489-670B772F331D}"/>
              </a:ext>
            </a:extLst>
          </p:cNvPr>
          <p:cNvPicPr>
            <a:picLocks noChangeAspect="1"/>
          </p:cNvPicPr>
          <p:nvPr/>
        </p:nvPicPr>
        <p:blipFill>
          <a:blip r:embed="rId2"/>
          <a:stretch>
            <a:fillRect/>
          </a:stretch>
        </p:blipFill>
        <p:spPr>
          <a:xfrm>
            <a:off x="5536760" y="1151378"/>
            <a:ext cx="5743061" cy="4176305"/>
          </a:xfrm>
          <a:prstGeom prst="rect">
            <a:avLst/>
          </a:prstGeom>
        </p:spPr>
      </p:pic>
      <p:sp>
        <p:nvSpPr>
          <p:cNvPr id="3" name="Rectangle 2">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TextBox 3">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sz="3600" b="1" dirty="0">
                <a:solidFill>
                  <a:schemeClr val="bg1"/>
                </a:solidFill>
                <a:latin typeface="Arial"/>
                <a:cs typeface="Arial"/>
              </a:rPr>
              <a:t>CENTRALLY MANAGED </a:t>
            </a:r>
            <a:endParaRPr lang="ko-KR" altLang="en-US" sz="3600" b="1" dirty="0">
              <a:solidFill>
                <a:schemeClr val="tx1">
                  <a:lumMod val="85000"/>
                  <a:lumOff val="15000"/>
                </a:schemeClr>
              </a:solidFill>
              <a:latin typeface="Arial"/>
              <a:cs typeface="Arial"/>
            </a:endParaRPr>
          </a:p>
        </p:txBody>
      </p:sp>
      <p:sp>
        <p:nvSpPr>
          <p:cNvPr id="5" name="Rectangle 4"/>
          <p:cNvSpPr/>
          <p:nvPr/>
        </p:nvSpPr>
        <p:spPr>
          <a:xfrm>
            <a:off x="1430421" y="111309"/>
            <a:ext cx="10360526" cy="707886"/>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Aditum Allows a Portfolio to be Centrally-Managed from </a:t>
            </a:r>
          </a:p>
          <a:p>
            <a:r>
              <a:rPr lang="en-US" sz="2000" b="1" dirty="0">
                <a:solidFill>
                  <a:srgbClr val="2D7FB8"/>
                </a:solidFill>
                <a:latin typeface="DINPro" panose="020B0504020101020102" pitchFamily="34" charset="0"/>
                <a:cs typeface="Arial"/>
              </a:rPr>
              <a:t>the Cloud-Hosted Partner Portal, https://ims.buildingisp.com</a:t>
            </a:r>
          </a:p>
        </p:txBody>
      </p:sp>
      <p:cxnSp>
        <p:nvCxnSpPr>
          <p:cNvPr id="7" name="Straight Connector 6"/>
          <p:cNvCxnSpPr/>
          <p:nvPr/>
        </p:nvCxnSpPr>
        <p:spPr>
          <a:xfrm>
            <a:off x="1216526" y="855579"/>
            <a:ext cx="10012948" cy="73151"/>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p:nvCxnSpPr>
        <p:spPr>
          <a:xfrm>
            <a:off x="5221417" y="1473958"/>
            <a:ext cx="451105" cy="3095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5221417" y="4236842"/>
            <a:ext cx="451105" cy="332183"/>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06170" y="4584555"/>
            <a:ext cx="4027351" cy="923330"/>
          </a:xfrm>
          <a:prstGeom prst="rect">
            <a:avLst/>
          </a:prstGeom>
        </p:spPr>
        <p:txBody>
          <a:bodyPr wrap="square">
            <a:spAutoFit/>
          </a:bodyPr>
          <a:lstStyle/>
          <a:p>
            <a:pPr algn="ctr"/>
            <a:r>
              <a:rPr lang="en-US" dirty="0">
                <a:latin typeface="Arial"/>
                <a:cs typeface="Arial"/>
              </a:rPr>
              <a:t>The </a:t>
            </a:r>
            <a:r>
              <a:rPr lang="en-US" dirty="0">
                <a:solidFill>
                  <a:prstClr val="black"/>
                </a:solidFill>
                <a:latin typeface="Arial"/>
                <a:cs typeface="Arial"/>
              </a:rPr>
              <a:t>white-label features include ability to customize logo, subdomain branding and email templates.</a:t>
            </a:r>
          </a:p>
        </p:txBody>
      </p:sp>
      <p:sp>
        <p:nvSpPr>
          <p:cNvPr id="16" name="Rectangle 15"/>
          <p:cNvSpPr/>
          <p:nvPr/>
        </p:nvSpPr>
        <p:spPr>
          <a:xfrm>
            <a:off x="6096000" y="5551335"/>
            <a:ext cx="4624583" cy="369332"/>
          </a:xfrm>
          <a:prstGeom prst="rect">
            <a:avLst/>
          </a:prstGeom>
        </p:spPr>
        <p:txBody>
          <a:bodyPr wrap="none">
            <a:spAutoFit/>
          </a:bodyPr>
          <a:lstStyle/>
          <a:p>
            <a:pPr algn="ctr"/>
            <a:r>
              <a:rPr lang="en-US" dirty="0">
                <a:solidFill>
                  <a:prstClr val="black"/>
                </a:solidFill>
                <a:latin typeface="DINPro" pitchFamily="34" charset="0"/>
              </a:rPr>
              <a:t>List of client locations and bandwidth plans.</a:t>
            </a:r>
          </a:p>
        </p:txBody>
      </p:sp>
      <p:sp>
        <p:nvSpPr>
          <p:cNvPr id="19" name="Rectangle 18">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35C872D-F33A-4920-AE67-A1B909CE6E54}"/>
              </a:ext>
            </a:extLst>
          </p:cNvPr>
          <p:cNvPicPr>
            <a:picLocks noChangeAspect="1"/>
          </p:cNvPicPr>
          <p:nvPr/>
        </p:nvPicPr>
        <p:blipFill>
          <a:blip r:embed="rId3"/>
          <a:stretch>
            <a:fillRect/>
          </a:stretch>
        </p:blipFill>
        <p:spPr>
          <a:xfrm>
            <a:off x="1418276" y="1473958"/>
            <a:ext cx="3803141" cy="2762884"/>
          </a:xfrm>
          <a:prstGeom prst="rect">
            <a:avLst/>
          </a:prstGeom>
        </p:spPr>
      </p:pic>
      <p:pic>
        <p:nvPicPr>
          <p:cNvPr id="2" name="Picture 1">
            <a:extLst>
              <a:ext uri="{FF2B5EF4-FFF2-40B4-BE49-F238E27FC236}">
                <a16:creationId xmlns:a16="http://schemas.microsoft.com/office/drawing/2014/main" id="{71887159-6F3F-1690-0636-64DEC7C75061}"/>
              </a:ext>
            </a:extLst>
          </p:cNvPr>
          <p:cNvPicPr>
            <a:picLocks noChangeAspect="1"/>
          </p:cNvPicPr>
          <p:nvPr/>
        </p:nvPicPr>
        <p:blipFill>
          <a:blip r:embed="rId4"/>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317641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9162E2-296E-4B9C-9286-B733CE0980F4}"/>
              </a:ext>
            </a:extLst>
          </p:cNvPr>
          <p:cNvPicPr>
            <a:picLocks noChangeAspect="1"/>
          </p:cNvPicPr>
          <p:nvPr/>
        </p:nvPicPr>
        <p:blipFill>
          <a:blip r:embed="rId2"/>
          <a:stretch>
            <a:fillRect/>
          </a:stretch>
        </p:blipFill>
        <p:spPr>
          <a:xfrm>
            <a:off x="6756468" y="1471143"/>
            <a:ext cx="4885415" cy="3758012"/>
          </a:xfrm>
          <a:prstGeom prst="rect">
            <a:avLst/>
          </a:prstGeom>
        </p:spPr>
      </p:pic>
      <p:sp>
        <p:nvSpPr>
          <p:cNvPr id="2" name="Rectangle 1">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TextBox 2">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sz="3600" b="1" dirty="0">
                <a:solidFill>
                  <a:schemeClr val="bg1"/>
                </a:solidFill>
                <a:latin typeface="Arial"/>
                <a:cs typeface="Arial"/>
              </a:rPr>
              <a:t>CUSTOM SPEEDS</a:t>
            </a:r>
            <a:endParaRPr lang="ko-KR" altLang="en-US" sz="3600" b="1" dirty="0">
              <a:solidFill>
                <a:schemeClr val="tx1">
                  <a:lumMod val="85000"/>
                  <a:lumOff val="15000"/>
                </a:schemeClr>
              </a:solidFill>
              <a:latin typeface="Arial"/>
              <a:cs typeface="Arial"/>
            </a:endParaRPr>
          </a:p>
        </p:txBody>
      </p:sp>
      <p:sp>
        <p:nvSpPr>
          <p:cNvPr id="4" name="Rectangle 3"/>
          <p:cNvSpPr/>
          <p:nvPr/>
        </p:nvSpPr>
        <p:spPr>
          <a:xfrm>
            <a:off x="1430421" y="111309"/>
            <a:ext cx="10360526" cy="707886"/>
          </a:xfrm>
          <a:prstGeom prst="rect">
            <a:avLst/>
          </a:prstGeom>
        </p:spPr>
        <p:txBody>
          <a:bodyPr wrap="square">
            <a:spAutoFit/>
          </a:bodyPr>
          <a:lstStyle/>
          <a:p>
            <a:r>
              <a:rPr lang="en-US" sz="2000" b="1" dirty="0">
                <a:solidFill>
                  <a:srgbClr val="2D7FB8"/>
                </a:solidFill>
                <a:latin typeface="DINPro" pitchFamily="34" charset="0"/>
              </a:rPr>
              <a:t>Aditum Allows each Client to Create Custom </a:t>
            </a:r>
            <a:br>
              <a:rPr lang="en-US" sz="2000" b="1" dirty="0">
                <a:solidFill>
                  <a:srgbClr val="2D7FB8"/>
                </a:solidFill>
                <a:latin typeface="DINPro" pitchFamily="34" charset="0"/>
              </a:rPr>
            </a:br>
            <a:r>
              <a:rPr lang="en-US" sz="2000" b="1" dirty="0">
                <a:solidFill>
                  <a:srgbClr val="2D7FB8"/>
                </a:solidFill>
                <a:latin typeface="DINPro" pitchFamily="34" charset="0"/>
              </a:rPr>
              <a:t>Bandwidth Plans and Service Offerings</a:t>
            </a:r>
          </a:p>
        </p:txBody>
      </p:sp>
      <p:cxnSp>
        <p:nvCxnSpPr>
          <p:cNvPr id="5" name="Straight Connector 4"/>
          <p:cNvCxnSpPr/>
          <p:nvPr/>
        </p:nvCxnSpPr>
        <p:spPr>
          <a:xfrm>
            <a:off x="1216526" y="855579"/>
            <a:ext cx="10053053" cy="0"/>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9B45A7E-6914-4E85-A963-7965515C51F7}"/>
              </a:ext>
            </a:extLst>
          </p:cNvPr>
          <p:cNvCxnSpPr>
            <a:cxnSpLocks/>
          </p:cNvCxnSpPr>
          <p:nvPr/>
        </p:nvCxnSpPr>
        <p:spPr>
          <a:xfrm>
            <a:off x="6429091" y="1035831"/>
            <a:ext cx="1260682" cy="1916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A14ADB-194B-4E5E-A69F-D9B07A289CE2}"/>
              </a:ext>
            </a:extLst>
          </p:cNvPr>
          <p:cNvCxnSpPr>
            <a:cxnSpLocks/>
          </p:cNvCxnSpPr>
          <p:nvPr/>
        </p:nvCxnSpPr>
        <p:spPr>
          <a:xfrm flipV="1">
            <a:off x="6429091" y="2952520"/>
            <a:ext cx="1260682" cy="3049903"/>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DA3A384-43B2-47C3-BE38-412F077B796C}"/>
              </a:ext>
            </a:extLst>
          </p:cNvPr>
          <p:cNvSpPr/>
          <p:nvPr/>
        </p:nvSpPr>
        <p:spPr>
          <a:xfrm>
            <a:off x="6923721" y="5653179"/>
            <a:ext cx="4667636" cy="646331"/>
          </a:xfrm>
          <a:prstGeom prst="rect">
            <a:avLst/>
          </a:prstGeom>
        </p:spPr>
        <p:txBody>
          <a:bodyPr wrap="square">
            <a:spAutoFit/>
          </a:bodyPr>
          <a:lstStyle/>
          <a:p>
            <a:pPr algn="ctr"/>
            <a:r>
              <a:rPr lang="en-US" dirty="0">
                <a:latin typeface="DINPro" pitchFamily="34" charset="0"/>
              </a:rPr>
              <a:t>Enable multiple Bandwidth Plan options per Location for Tenants to choose between.</a:t>
            </a:r>
          </a:p>
        </p:txBody>
      </p:sp>
      <p:pic>
        <p:nvPicPr>
          <p:cNvPr id="24" name="Picture 23">
            <a:extLst>
              <a:ext uri="{FF2B5EF4-FFF2-40B4-BE49-F238E27FC236}">
                <a16:creationId xmlns:a16="http://schemas.microsoft.com/office/drawing/2014/main" id="{613D923A-F79C-4B77-927A-F1B8CA9F8859}"/>
              </a:ext>
            </a:extLst>
          </p:cNvPr>
          <p:cNvPicPr>
            <a:picLocks noChangeAspect="1"/>
          </p:cNvPicPr>
          <p:nvPr/>
        </p:nvPicPr>
        <p:blipFill>
          <a:blip r:embed="rId3"/>
          <a:stretch>
            <a:fillRect/>
          </a:stretch>
        </p:blipFill>
        <p:spPr>
          <a:xfrm>
            <a:off x="1405687" y="1035831"/>
            <a:ext cx="5023404" cy="4982986"/>
          </a:xfrm>
          <a:prstGeom prst="rect">
            <a:avLst/>
          </a:prstGeom>
        </p:spPr>
      </p:pic>
      <p:pic>
        <p:nvPicPr>
          <p:cNvPr id="6" name="Picture 5">
            <a:extLst>
              <a:ext uri="{FF2B5EF4-FFF2-40B4-BE49-F238E27FC236}">
                <a16:creationId xmlns:a16="http://schemas.microsoft.com/office/drawing/2014/main" id="{F3852B3D-267C-804D-9F5B-EDF3694CFED1}"/>
              </a:ext>
            </a:extLst>
          </p:cNvPr>
          <p:cNvPicPr>
            <a:picLocks noChangeAspect="1"/>
          </p:cNvPicPr>
          <p:nvPr/>
        </p:nvPicPr>
        <p:blipFill>
          <a:blip r:embed="rId4"/>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154075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1BCBDEA-55D7-44C7-8FDD-85FC2ADDAFC3}"/>
              </a:ext>
            </a:extLst>
          </p:cNvPr>
          <p:cNvPicPr>
            <a:picLocks noChangeAspect="1"/>
          </p:cNvPicPr>
          <p:nvPr/>
        </p:nvPicPr>
        <p:blipFill>
          <a:blip r:embed="rId2"/>
          <a:stretch>
            <a:fillRect/>
          </a:stretch>
        </p:blipFill>
        <p:spPr>
          <a:xfrm>
            <a:off x="1405687" y="1035831"/>
            <a:ext cx="5023404" cy="4982986"/>
          </a:xfrm>
          <a:prstGeom prst="rect">
            <a:avLst/>
          </a:prstGeom>
        </p:spPr>
      </p:pic>
      <p:pic>
        <p:nvPicPr>
          <p:cNvPr id="9" name="Picture 8">
            <a:extLst>
              <a:ext uri="{FF2B5EF4-FFF2-40B4-BE49-F238E27FC236}">
                <a16:creationId xmlns:a16="http://schemas.microsoft.com/office/drawing/2014/main" id="{7FB04274-D87A-45EC-88FF-797E7B768EA3}"/>
              </a:ext>
            </a:extLst>
          </p:cNvPr>
          <p:cNvPicPr>
            <a:picLocks noChangeAspect="1"/>
          </p:cNvPicPr>
          <p:nvPr/>
        </p:nvPicPr>
        <p:blipFill>
          <a:blip r:embed="rId3"/>
          <a:stretch>
            <a:fillRect/>
          </a:stretch>
        </p:blipFill>
        <p:spPr>
          <a:xfrm>
            <a:off x="7258597" y="1081484"/>
            <a:ext cx="3774394" cy="2085849"/>
          </a:xfrm>
          <a:prstGeom prst="rect">
            <a:avLst/>
          </a:prstGeom>
        </p:spPr>
      </p:pic>
      <p:sp>
        <p:nvSpPr>
          <p:cNvPr id="2" name="Rectangle 1">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TextBox 2">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altLang="ko-KR" sz="3600" b="1" dirty="0">
                <a:solidFill>
                  <a:schemeClr val="bg1"/>
                </a:solidFill>
                <a:latin typeface="Arial"/>
                <a:cs typeface="Arial"/>
              </a:rPr>
              <a:t>ADVANCED </a:t>
            </a:r>
            <a:r>
              <a:rPr lang="en-US" altLang="ko-KR" sz="3600" b="1" dirty="0" err="1">
                <a:solidFill>
                  <a:schemeClr val="bg1"/>
                </a:solidFill>
                <a:latin typeface="Arial"/>
                <a:cs typeface="Arial"/>
              </a:rPr>
              <a:t>QoS</a:t>
            </a:r>
            <a:endParaRPr lang="ko-KR" altLang="en-US" sz="3600" b="1" dirty="0">
              <a:solidFill>
                <a:schemeClr val="tx1">
                  <a:lumMod val="85000"/>
                  <a:lumOff val="15000"/>
                </a:schemeClr>
              </a:solidFill>
              <a:latin typeface="Arial"/>
              <a:cs typeface="Arial"/>
            </a:endParaRPr>
          </a:p>
        </p:txBody>
      </p:sp>
      <p:sp>
        <p:nvSpPr>
          <p:cNvPr id="4" name="Rectangle 3"/>
          <p:cNvSpPr/>
          <p:nvPr/>
        </p:nvSpPr>
        <p:spPr>
          <a:xfrm>
            <a:off x="1430421" y="111309"/>
            <a:ext cx="10360526" cy="707886"/>
          </a:xfrm>
          <a:prstGeom prst="rect">
            <a:avLst/>
          </a:prstGeom>
        </p:spPr>
        <p:txBody>
          <a:bodyPr wrap="square">
            <a:spAutoFit/>
          </a:bodyPr>
          <a:lstStyle/>
          <a:p>
            <a:r>
              <a:rPr lang="en-US" sz="2000" b="1" dirty="0" err="1">
                <a:solidFill>
                  <a:srgbClr val="2D7FB8"/>
                </a:solidFill>
                <a:latin typeface="DINPro" pitchFamily="34" charset="0"/>
              </a:rPr>
              <a:t>Aditum</a:t>
            </a:r>
            <a:r>
              <a:rPr lang="en-US" sz="2000" b="1" dirty="0">
                <a:solidFill>
                  <a:srgbClr val="2D7FB8"/>
                </a:solidFill>
                <a:latin typeface="DINPro" pitchFamily="34" charset="0"/>
              </a:rPr>
              <a:t> Delivers a Carrier-Grade Quality of Service with </a:t>
            </a:r>
            <a:br>
              <a:rPr lang="en-US" sz="2000" b="1" dirty="0">
                <a:solidFill>
                  <a:srgbClr val="2D7FB8"/>
                </a:solidFill>
                <a:latin typeface="DINPro" pitchFamily="34" charset="0"/>
              </a:rPr>
            </a:br>
            <a:r>
              <a:rPr lang="en-US" sz="2000" b="1" dirty="0">
                <a:solidFill>
                  <a:srgbClr val="2D7FB8"/>
                </a:solidFill>
                <a:latin typeface="DINPro" pitchFamily="34" charset="0"/>
              </a:rPr>
              <a:t>Advanced Bandwidth Shaping and Traffic Prioritization</a:t>
            </a:r>
          </a:p>
        </p:txBody>
      </p:sp>
      <p:cxnSp>
        <p:nvCxnSpPr>
          <p:cNvPr id="5" name="Straight Connector 4"/>
          <p:cNvCxnSpPr/>
          <p:nvPr/>
        </p:nvCxnSpPr>
        <p:spPr>
          <a:xfrm>
            <a:off x="1216526" y="855579"/>
            <a:ext cx="10053053" cy="0"/>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144440786"/>
              </p:ext>
            </p:extLst>
          </p:nvPr>
        </p:nvGraphicFramePr>
        <p:xfrm>
          <a:off x="7419473" y="3179455"/>
          <a:ext cx="4638843" cy="3048000"/>
        </p:xfrm>
        <a:graphic>
          <a:graphicData uri="http://schemas.openxmlformats.org/drawingml/2006/table">
            <a:tbl>
              <a:tblPr firstRow="1" bandRow="1">
                <a:tableStyleId>{2D5ABB26-0587-4C30-8999-92F81FD0307C}</a:tableStyleId>
              </a:tblPr>
              <a:tblGrid>
                <a:gridCol w="4638843">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D7FB8"/>
                          </a:solidFill>
                          <a:latin typeface="Arial"/>
                          <a:cs typeface="Arial"/>
                        </a:rPr>
                        <a:t>Bandwidth bursting enables circuit over-subscription while providing a consistent level of quality, and cost effective WAN utilization.</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Arial"/>
                          <a:cs typeface="Arial"/>
                        </a:rPr>
                        <a:t>Intelligent bandwidth shaping distributes traffic based on plan speed settings, priority, and total available bandwidth on circuit.</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D7FB8"/>
                          </a:solidFill>
                          <a:latin typeface="Arial"/>
                          <a:cs typeface="Arial"/>
                        </a:rPr>
                        <a:t>Easily</a:t>
                      </a:r>
                      <a:r>
                        <a:rPr lang="en-US" sz="1600" baseline="0" dirty="0">
                          <a:solidFill>
                            <a:srgbClr val="2D7FB8"/>
                          </a:solidFill>
                          <a:latin typeface="Arial"/>
                          <a:cs typeface="Arial"/>
                        </a:rPr>
                        <a:t> prioritize bandwidth plans. Great for mixed commercial/residential environments.</a:t>
                      </a:r>
                      <a:endParaRPr lang="en-US" sz="1600" dirty="0">
                        <a:solidFill>
                          <a:srgbClr val="2D7FB8"/>
                        </a:solidFill>
                        <a:latin typeface="Arial"/>
                        <a:cs typeface="Arial"/>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solidFill>
                            <a:srgbClr val="7F7F7F"/>
                          </a:solidFill>
                          <a:latin typeface="Arial"/>
                          <a:cs typeface="Arial"/>
                        </a:rPr>
                        <a:t>WAN QoS and over-subscription management guarantees minimum tenant bandwidth availability for consistent and reliable service.</a:t>
                      </a:r>
                      <a:endParaRPr lang="en-US" sz="1600" dirty="0">
                        <a:solidFill>
                          <a:srgbClr val="7F7F7F"/>
                        </a:solidFill>
                        <a:latin typeface="Arial"/>
                        <a:cs typeface="Arial"/>
                      </a:endParaRPr>
                    </a:p>
                  </a:txBody>
                  <a:tcPr/>
                </a:tc>
                <a:extLst>
                  <a:ext uri="{0D108BD9-81ED-4DB2-BD59-A6C34878D82A}">
                    <a16:rowId xmlns:a16="http://schemas.microsoft.com/office/drawing/2014/main" val="10003"/>
                  </a:ext>
                </a:extLst>
              </a:tr>
            </a:tbl>
          </a:graphicData>
        </a:graphic>
      </p:graphicFrame>
      <p:cxnSp>
        <p:nvCxnSpPr>
          <p:cNvPr id="18" name="Elbow Connector 17"/>
          <p:cNvCxnSpPr>
            <a:cxnSpLocks/>
          </p:cNvCxnSpPr>
          <p:nvPr/>
        </p:nvCxnSpPr>
        <p:spPr>
          <a:xfrm rot="5400000" flipH="1" flipV="1">
            <a:off x="7236259" y="2851734"/>
            <a:ext cx="981063" cy="614630"/>
          </a:xfrm>
          <a:prstGeom prst="bentConnector3">
            <a:avLst/>
          </a:prstGeom>
          <a:ln>
            <a:solidFill>
              <a:srgbClr val="2D7FB8"/>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a:xfrm flipH="1" flipV="1">
            <a:off x="4061637" y="2668517"/>
            <a:ext cx="3384576" cy="168959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cxnSpLocks/>
          </p:cNvCxnSpPr>
          <p:nvPr/>
        </p:nvCxnSpPr>
        <p:spPr>
          <a:xfrm flipH="1" flipV="1">
            <a:off x="3902149" y="3051544"/>
            <a:ext cx="3544064" cy="2108671"/>
          </a:xfrm>
          <a:prstGeom prst="straightConnector1">
            <a:avLst/>
          </a:prstGeom>
          <a:ln>
            <a:solidFill>
              <a:srgbClr val="2D7FB8"/>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29F5C57D-AA11-48D8-855F-AB5B6F43FABC}"/>
              </a:ext>
            </a:extLst>
          </p:cNvPr>
          <p:cNvCxnSpPr>
            <a:cxnSpLocks/>
          </p:cNvCxnSpPr>
          <p:nvPr/>
        </p:nvCxnSpPr>
        <p:spPr>
          <a:xfrm flipH="1" flipV="1">
            <a:off x="5943600" y="2860158"/>
            <a:ext cx="1502613" cy="2939511"/>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1146B21-8290-4888-9743-88FB5E4C7C9D}"/>
              </a:ext>
            </a:extLst>
          </p:cNvPr>
          <p:cNvSpPr txBox="1"/>
          <p:nvPr/>
        </p:nvSpPr>
        <p:spPr>
          <a:xfrm>
            <a:off x="7673276" y="879705"/>
            <a:ext cx="2945037" cy="276999"/>
          </a:xfrm>
          <a:prstGeom prst="rect">
            <a:avLst/>
          </a:prstGeom>
          <a:noFill/>
        </p:spPr>
        <p:txBody>
          <a:bodyPr wrap="none" rtlCol="0">
            <a:spAutoFit/>
          </a:bodyPr>
          <a:lstStyle/>
          <a:p>
            <a:r>
              <a:rPr lang="en-US" sz="1200" dirty="0"/>
              <a:t>Example speed profile of long download</a:t>
            </a:r>
          </a:p>
        </p:txBody>
      </p:sp>
      <p:pic>
        <p:nvPicPr>
          <p:cNvPr id="8" name="Picture 7">
            <a:extLst>
              <a:ext uri="{FF2B5EF4-FFF2-40B4-BE49-F238E27FC236}">
                <a16:creationId xmlns:a16="http://schemas.microsoft.com/office/drawing/2014/main" id="{4FD73D77-8FA5-77C4-3C0E-588C0E34A46C}"/>
              </a:ext>
            </a:extLst>
          </p:cNvPr>
          <p:cNvPicPr>
            <a:picLocks noChangeAspect="1"/>
          </p:cNvPicPr>
          <p:nvPr/>
        </p:nvPicPr>
        <p:blipFill>
          <a:blip r:embed="rId4"/>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361448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6EB285-AFBF-4547-B985-520C582684C3}"/>
              </a:ext>
            </a:extLst>
          </p:cNvPr>
          <p:cNvPicPr>
            <a:picLocks noChangeAspect="1"/>
          </p:cNvPicPr>
          <p:nvPr/>
        </p:nvPicPr>
        <p:blipFill>
          <a:blip r:embed="rId2"/>
          <a:stretch>
            <a:fillRect/>
          </a:stretch>
        </p:blipFill>
        <p:spPr>
          <a:xfrm>
            <a:off x="1473521" y="1408049"/>
            <a:ext cx="3782296" cy="1977714"/>
          </a:xfrm>
          <a:prstGeom prst="rect">
            <a:avLst/>
          </a:prstGeom>
        </p:spPr>
      </p:pic>
      <p:pic>
        <p:nvPicPr>
          <p:cNvPr id="8" name="Picture 7">
            <a:extLst>
              <a:ext uri="{FF2B5EF4-FFF2-40B4-BE49-F238E27FC236}">
                <a16:creationId xmlns:a16="http://schemas.microsoft.com/office/drawing/2014/main" id="{E2C40DAE-0C96-471D-859D-96F4C7A0FF72}"/>
              </a:ext>
            </a:extLst>
          </p:cNvPr>
          <p:cNvPicPr>
            <a:picLocks noChangeAspect="1"/>
          </p:cNvPicPr>
          <p:nvPr/>
        </p:nvPicPr>
        <p:blipFill>
          <a:blip r:embed="rId3"/>
          <a:stretch>
            <a:fillRect/>
          </a:stretch>
        </p:blipFill>
        <p:spPr>
          <a:xfrm>
            <a:off x="5664810" y="1260266"/>
            <a:ext cx="5595243" cy="3088824"/>
          </a:xfrm>
          <a:prstGeom prst="rect">
            <a:avLst/>
          </a:prstGeom>
        </p:spPr>
      </p:pic>
      <p:sp>
        <p:nvSpPr>
          <p:cNvPr id="2" name="Rectangle 1">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TextBox 2">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altLang="ko-KR" sz="3600" b="1" dirty="0">
                <a:solidFill>
                  <a:schemeClr val="bg1"/>
                </a:solidFill>
                <a:latin typeface="Arial"/>
                <a:cs typeface="Arial"/>
              </a:rPr>
              <a:t>EASILY MANAGED</a:t>
            </a:r>
            <a:endParaRPr lang="ko-KR" altLang="en-US" sz="3600" b="1" dirty="0">
              <a:solidFill>
                <a:schemeClr val="tx1">
                  <a:lumMod val="85000"/>
                  <a:lumOff val="15000"/>
                </a:schemeClr>
              </a:solidFill>
              <a:latin typeface="Arial"/>
              <a:cs typeface="Arial"/>
            </a:endParaRPr>
          </a:p>
        </p:txBody>
      </p:sp>
      <p:sp>
        <p:nvSpPr>
          <p:cNvPr id="4" name="Rectangle 3"/>
          <p:cNvSpPr/>
          <p:nvPr/>
        </p:nvSpPr>
        <p:spPr>
          <a:xfrm>
            <a:off x="1430421" y="111309"/>
            <a:ext cx="10360526" cy="707886"/>
          </a:xfrm>
          <a:prstGeom prst="rect">
            <a:avLst/>
          </a:prstGeom>
        </p:spPr>
        <p:txBody>
          <a:bodyPr wrap="square">
            <a:spAutoFit/>
          </a:bodyPr>
          <a:lstStyle/>
          <a:p>
            <a:r>
              <a:rPr lang="en-US" sz="2000" b="1" dirty="0" err="1">
                <a:solidFill>
                  <a:srgbClr val="2D7FB8"/>
                </a:solidFill>
                <a:latin typeface="DINPro" panose="020B0504020101020102" pitchFamily="34" charset="0"/>
                <a:cs typeface="Arial"/>
              </a:rPr>
              <a:t>Aditum’s</a:t>
            </a:r>
            <a:r>
              <a:rPr lang="en-US" sz="2000" b="1" dirty="0">
                <a:solidFill>
                  <a:srgbClr val="2D7FB8"/>
                </a:solidFill>
                <a:latin typeface="DINPro" panose="020B0504020101020102" pitchFamily="34" charset="0"/>
                <a:cs typeface="Arial"/>
              </a:rPr>
              <a:t> Property Management Software offers Unique Features like, Tenant </a:t>
            </a:r>
            <a:br>
              <a:rPr lang="en-US" sz="2000" b="1" dirty="0">
                <a:solidFill>
                  <a:srgbClr val="2D7FB8"/>
                </a:solidFill>
                <a:latin typeface="DINPro" panose="020B0504020101020102" pitchFamily="34" charset="0"/>
                <a:cs typeface="Arial"/>
              </a:rPr>
            </a:br>
            <a:r>
              <a:rPr lang="en-US" sz="2000" b="1" dirty="0">
                <a:solidFill>
                  <a:srgbClr val="2D7FB8"/>
                </a:solidFill>
                <a:latin typeface="DINPro" panose="020B0504020101020102" pitchFamily="34" charset="0"/>
                <a:cs typeface="Arial"/>
              </a:rPr>
              <a:t>Account Management as well as Real-Time Status, with a Few Clicks</a:t>
            </a:r>
          </a:p>
        </p:txBody>
      </p:sp>
      <p:cxnSp>
        <p:nvCxnSpPr>
          <p:cNvPr id="5" name="Straight Connector 4"/>
          <p:cNvCxnSpPr/>
          <p:nvPr/>
        </p:nvCxnSpPr>
        <p:spPr>
          <a:xfrm>
            <a:off x="1216526" y="855579"/>
            <a:ext cx="10053053" cy="0"/>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a:off x="5255817" y="1408049"/>
            <a:ext cx="1836099" cy="1298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5255817" y="2706565"/>
            <a:ext cx="1836099" cy="655634"/>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19550" y="3771194"/>
            <a:ext cx="3876698" cy="1754326"/>
          </a:xfrm>
          <a:prstGeom prst="rect">
            <a:avLst/>
          </a:prstGeom>
        </p:spPr>
        <p:txBody>
          <a:bodyPr wrap="square">
            <a:spAutoFit/>
          </a:bodyPr>
          <a:lstStyle/>
          <a:p>
            <a:pPr algn="ctr"/>
            <a:r>
              <a:rPr lang="en-US" dirty="0">
                <a:latin typeface="DINPro" pitchFamily="34" charset="0"/>
              </a:rPr>
              <a:t>Allows adding/updating tenant account details, select bandwidth plan, enable optional transfer limits, enable/disable account, track communications history, and more, with a few clicks.</a:t>
            </a:r>
          </a:p>
        </p:txBody>
      </p:sp>
      <p:sp>
        <p:nvSpPr>
          <p:cNvPr id="19" name="Rectangle 18"/>
          <p:cNvSpPr/>
          <p:nvPr/>
        </p:nvSpPr>
        <p:spPr>
          <a:xfrm>
            <a:off x="5771880" y="4485734"/>
            <a:ext cx="5381101" cy="369332"/>
          </a:xfrm>
          <a:prstGeom prst="rect">
            <a:avLst/>
          </a:prstGeom>
        </p:spPr>
        <p:txBody>
          <a:bodyPr wrap="none">
            <a:spAutoFit/>
          </a:bodyPr>
          <a:lstStyle/>
          <a:p>
            <a:pPr algn="ctr"/>
            <a:r>
              <a:rPr lang="en-US" dirty="0">
                <a:latin typeface="DINPro" pitchFamily="34" charset="0"/>
              </a:rPr>
              <a:t>Tenant list with up-to-the-minute status and details.</a:t>
            </a:r>
          </a:p>
        </p:txBody>
      </p:sp>
      <p:sp>
        <p:nvSpPr>
          <p:cNvPr id="20" name="Rectangle 19">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2C385B-761F-4735-816A-8CE0B7C862A5}"/>
              </a:ext>
            </a:extLst>
          </p:cNvPr>
          <p:cNvSpPr txBox="1"/>
          <p:nvPr/>
        </p:nvSpPr>
        <p:spPr>
          <a:xfrm>
            <a:off x="5771880" y="4997569"/>
            <a:ext cx="5384472" cy="1200329"/>
          </a:xfrm>
          <a:prstGeom prst="rect">
            <a:avLst/>
          </a:prstGeom>
          <a:noFill/>
          <a:ln>
            <a:solidFill>
              <a:schemeClr val="tx1"/>
            </a:solidFill>
          </a:ln>
        </p:spPr>
        <p:txBody>
          <a:bodyPr wrap="square" rtlCol="0">
            <a:spAutoFit/>
          </a:bodyPr>
          <a:lstStyle/>
          <a:p>
            <a:pPr algn="ctr"/>
            <a:r>
              <a:rPr lang="en-US" dirty="0"/>
              <a:t>Platform can be entirely self-managed by Property Staff once setup, eliminating requirement for support tickets when add/change/delete requests come from Tenants.</a:t>
            </a:r>
          </a:p>
        </p:txBody>
      </p:sp>
      <p:pic>
        <p:nvPicPr>
          <p:cNvPr id="6" name="Picture 5">
            <a:extLst>
              <a:ext uri="{FF2B5EF4-FFF2-40B4-BE49-F238E27FC236}">
                <a16:creationId xmlns:a16="http://schemas.microsoft.com/office/drawing/2014/main" id="{979D9F71-20E1-4609-1EE4-2356E653A32C}"/>
              </a:ext>
            </a:extLst>
          </p:cNvPr>
          <p:cNvPicPr>
            <a:picLocks noChangeAspect="1"/>
          </p:cNvPicPr>
          <p:nvPr/>
        </p:nvPicPr>
        <p:blipFill>
          <a:blip r:embed="rId4"/>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426880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TextBox 2">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altLang="ko-KR" sz="3600" b="1" dirty="0">
                <a:solidFill>
                  <a:schemeClr val="bg1"/>
                </a:solidFill>
                <a:latin typeface="Arial"/>
                <a:cs typeface="Arial"/>
              </a:rPr>
              <a:t>SECURITY MONITORING</a:t>
            </a:r>
            <a:endParaRPr lang="ko-KR" altLang="en-US" sz="3600" b="1" dirty="0">
              <a:solidFill>
                <a:schemeClr val="tx1">
                  <a:lumMod val="85000"/>
                  <a:lumOff val="15000"/>
                </a:schemeClr>
              </a:solidFill>
              <a:latin typeface="Arial"/>
              <a:cs typeface="Arial"/>
            </a:endParaRPr>
          </a:p>
        </p:txBody>
      </p:sp>
      <p:sp>
        <p:nvSpPr>
          <p:cNvPr id="4" name="Rectangle 3"/>
          <p:cNvSpPr/>
          <p:nvPr/>
        </p:nvSpPr>
        <p:spPr>
          <a:xfrm>
            <a:off x="1430421" y="111309"/>
            <a:ext cx="10360526" cy="400110"/>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Active Security Monitoring provides tenants with Vulnerability Scanning &amp; Alerts</a:t>
            </a:r>
          </a:p>
        </p:txBody>
      </p:sp>
      <p:cxnSp>
        <p:nvCxnSpPr>
          <p:cNvPr id="5" name="Straight Connector 4"/>
          <p:cNvCxnSpPr/>
          <p:nvPr/>
        </p:nvCxnSpPr>
        <p:spPr>
          <a:xfrm>
            <a:off x="1216526" y="855579"/>
            <a:ext cx="10053053" cy="0"/>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430421" y="5029723"/>
            <a:ext cx="3876698" cy="923330"/>
          </a:xfrm>
          <a:prstGeom prst="rect">
            <a:avLst/>
          </a:prstGeom>
        </p:spPr>
        <p:txBody>
          <a:bodyPr wrap="square">
            <a:spAutoFit/>
          </a:bodyPr>
          <a:lstStyle/>
          <a:p>
            <a:r>
              <a:rPr lang="en-US" dirty="0">
                <a:latin typeface="DINPro" pitchFamily="34" charset="0"/>
              </a:rPr>
              <a:t>Perform free security lookups at anytime to see previously detected issues on Tenant firewalls </a:t>
            </a:r>
          </a:p>
        </p:txBody>
      </p:sp>
      <p:sp>
        <p:nvSpPr>
          <p:cNvPr id="19" name="Rectangle 18"/>
          <p:cNvSpPr/>
          <p:nvPr/>
        </p:nvSpPr>
        <p:spPr>
          <a:xfrm>
            <a:off x="6558200" y="1289303"/>
            <a:ext cx="4711379" cy="1477328"/>
          </a:xfrm>
          <a:prstGeom prst="rect">
            <a:avLst/>
          </a:prstGeom>
        </p:spPr>
        <p:txBody>
          <a:bodyPr wrap="square">
            <a:spAutoFit/>
          </a:bodyPr>
          <a:lstStyle/>
          <a:p>
            <a:pPr algn="ctr"/>
            <a:r>
              <a:rPr lang="en-US" dirty="0">
                <a:latin typeface="DINPro" pitchFamily="34" charset="0"/>
              </a:rPr>
              <a:t>Enroll Tenants in regular Security Scanning and Vulnerability Detection to alert them to security issues on their firewall or publicly accessible servers before hackers are able to take advantage of them</a:t>
            </a:r>
          </a:p>
        </p:txBody>
      </p:sp>
      <p:sp>
        <p:nvSpPr>
          <p:cNvPr id="20" name="Rectangle 19">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426C8A-71F0-0D93-B019-B03767EB2213}"/>
              </a:ext>
            </a:extLst>
          </p:cNvPr>
          <p:cNvPicPr>
            <a:picLocks noChangeAspect="1"/>
          </p:cNvPicPr>
          <p:nvPr/>
        </p:nvPicPr>
        <p:blipFill>
          <a:blip r:embed="rId2"/>
          <a:stretch>
            <a:fillRect/>
          </a:stretch>
        </p:blipFill>
        <p:spPr>
          <a:xfrm>
            <a:off x="1430421" y="1924202"/>
            <a:ext cx="3590523" cy="3126493"/>
          </a:xfrm>
          <a:prstGeom prst="rect">
            <a:avLst/>
          </a:prstGeom>
        </p:spPr>
      </p:pic>
      <p:pic>
        <p:nvPicPr>
          <p:cNvPr id="17" name="Picture 16">
            <a:extLst>
              <a:ext uri="{FF2B5EF4-FFF2-40B4-BE49-F238E27FC236}">
                <a16:creationId xmlns:a16="http://schemas.microsoft.com/office/drawing/2014/main" id="{DE5B8F6A-3439-995E-0F29-90CF429C2DA3}"/>
              </a:ext>
            </a:extLst>
          </p:cNvPr>
          <p:cNvPicPr>
            <a:picLocks noChangeAspect="1"/>
          </p:cNvPicPr>
          <p:nvPr/>
        </p:nvPicPr>
        <p:blipFill>
          <a:blip r:embed="rId3"/>
          <a:stretch>
            <a:fillRect/>
          </a:stretch>
        </p:blipFill>
        <p:spPr>
          <a:xfrm>
            <a:off x="6461201" y="2778635"/>
            <a:ext cx="4905375" cy="3257550"/>
          </a:xfrm>
          <a:prstGeom prst="rect">
            <a:avLst/>
          </a:prstGeom>
        </p:spPr>
      </p:pic>
      <p:sp>
        <p:nvSpPr>
          <p:cNvPr id="21" name="TextBox 20">
            <a:extLst>
              <a:ext uri="{FF2B5EF4-FFF2-40B4-BE49-F238E27FC236}">
                <a16:creationId xmlns:a16="http://schemas.microsoft.com/office/drawing/2014/main" id="{413F972D-2506-98A7-17E4-4300E826F1B9}"/>
              </a:ext>
            </a:extLst>
          </p:cNvPr>
          <p:cNvSpPr txBox="1"/>
          <p:nvPr/>
        </p:nvSpPr>
        <p:spPr>
          <a:xfrm>
            <a:off x="3918448" y="6119317"/>
            <a:ext cx="5384472" cy="307777"/>
          </a:xfrm>
          <a:prstGeom prst="rect">
            <a:avLst/>
          </a:prstGeom>
          <a:noFill/>
          <a:ln>
            <a:solidFill>
              <a:schemeClr val="tx1"/>
            </a:solidFill>
          </a:ln>
        </p:spPr>
        <p:txBody>
          <a:bodyPr wrap="square" rtlCol="0">
            <a:spAutoFit/>
          </a:bodyPr>
          <a:lstStyle/>
          <a:p>
            <a:pPr algn="ctr"/>
            <a:r>
              <a:rPr lang="en-US" sz="1400" dirty="0"/>
              <a:t>*Security Monitoring requires Tenant to be assigned Static IPs</a:t>
            </a:r>
          </a:p>
        </p:txBody>
      </p:sp>
      <p:sp>
        <p:nvSpPr>
          <p:cNvPr id="22" name="Rectangle 21">
            <a:extLst>
              <a:ext uri="{FF2B5EF4-FFF2-40B4-BE49-F238E27FC236}">
                <a16:creationId xmlns:a16="http://schemas.microsoft.com/office/drawing/2014/main" id="{20C11B98-69FC-1D0B-5D3F-F43231B90EE7}"/>
              </a:ext>
            </a:extLst>
          </p:cNvPr>
          <p:cNvSpPr/>
          <p:nvPr/>
        </p:nvSpPr>
        <p:spPr>
          <a:xfrm>
            <a:off x="1253417" y="890556"/>
            <a:ext cx="5195291" cy="369332"/>
          </a:xfrm>
          <a:prstGeom prst="rect">
            <a:avLst/>
          </a:prstGeom>
        </p:spPr>
        <p:txBody>
          <a:bodyPr wrap="square">
            <a:spAutoFit/>
          </a:bodyPr>
          <a:lstStyle/>
          <a:p>
            <a:r>
              <a:rPr lang="en-US" b="1" dirty="0">
                <a:latin typeface="DINPro" pitchFamily="34" charset="0"/>
              </a:rPr>
              <a:t>Add Additional SaaS Revenue to your buildings</a:t>
            </a:r>
          </a:p>
        </p:txBody>
      </p:sp>
      <p:pic>
        <p:nvPicPr>
          <p:cNvPr id="6" name="Picture 5">
            <a:extLst>
              <a:ext uri="{FF2B5EF4-FFF2-40B4-BE49-F238E27FC236}">
                <a16:creationId xmlns:a16="http://schemas.microsoft.com/office/drawing/2014/main" id="{2A9C14BF-BA4D-9E23-96DA-D0485CD3754C}"/>
              </a:ext>
            </a:extLst>
          </p:cNvPr>
          <p:cNvPicPr>
            <a:picLocks noChangeAspect="1"/>
          </p:cNvPicPr>
          <p:nvPr/>
        </p:nvPicPr>
        <p:blipFill>
          <a:blip r:embed="rId4"/>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236096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1A534-9189-4C83-B954-C2987A11901C}"/>
              </a:ext>
            </a:extLst>
          </p:cNvPr>
          <p:cNvSpPr/>
          <p:nvPr/>
        </p:nvSpPr>
        <p:spPr>
          <a:xfrm>
            <a:off x="1971881" y="6533325"/>
            <a:ext cx="10220120" cy="217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ECAFB7-E805-45F5-ABC8-45B4333712D0}"/>
              </a:ext>
            </a:extLst>
          </p:cNvPr>
          <p:cNvSpPr/>
          <p:nvPr/>
        </p:nvSpPr>
        <p:spPr>
          <a:xfrm>
            <a:off x="0" y="-36987"/>
            <a:ext cx="12192000" cy="503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A51A2F51-96CB-4067-93D9-8D845255779D}"/>
              </a:ext>
            </a:extLst>
          </p:cNvPr>
          <p:cNvSpPr/>
          <p:nvPr/>
        </p:nvSpPr>
        <p:spPr>
          <a:xfrm rot="10800000">
            <a:off x="191" y="4987785"/>
            <a:ext cx="969698" cy="6892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7293" y="1183582"/>
            <a:ext cx="11361218" cy="2431435"/>
          </a:xfrm>
          <a:prstGeom prst="rect">
            <a:avLst/>
          </a:prstGeom>
        </p:spPr>
        <p:txBody>
          <a:bodyPr wrap="square">
            <a:spAutoFit/>
          </a:bodyPr>
          <a:lstStyle/>
          <a:p>
            <a:pPr algn="ctr"/>
            <a:r>
              <a:rPr lang="en-US" sz="3800" b="1" dirty="0">
                <a:solidFill>
                  <a:schemeClr val="bg1"/>
                </a:solidFill>
                <a:cs typeface="Times New Roman" pitchFamily="18" charset="0"/>
              </a:rPr>
              <a:t>The following is intended to outline </a:t>
            </a:r>
            <a:br>
              <a:rPr lang="en-US" sz="3800" b="1" dirty="0">
                <a:solidFill>
                  <a:schemeClr val="bg1"/>
                </a:solidFill>
                <a:cs typeface="Times New Roman" pitchFamily="18" charset="0"/>
              </a:rPr>
            </a:br>
            <a:r>
              <a:rPr lang="en-US" sz="3800" b="1" dirty="0" err="1">
                <a:solidFill>
                  <a:schemeClr val="bg1"/>
                </a:solidFill>
                <a:cs typeface="Times New Roman" pitchFamily="18" charset="0"/>
              </a:rPr>
              <a:t>Aditum’s</a:t>
            </a:r>
            <a:r>
              <a:rPr lang="en-US" sz="3800" b="1" dirty="0">
                <a:solidFill>
                  <a:schemeClr val="bg1"/>
                </a:solidFill>
                <a:cs typeface="Times New Roman" pitchFamily="18" charset="0"/>
              </a:rPr>
              <a:t> general product direction.</a:t>
            </a:r>
            <a:br>
              <a:rPr lang="en-US" sz="3800" b="1" dirty="0">
                <a:solidFill>
                  <a:schemeClr val="bg1"/>
                </a:solidFill>
                <a:cs typeface="Times New Roman" pitchFamily="18" charset="0"/>
              </a:rPr>
            </a:br>
            <a:r>
              <a:rPr lang="en-US" sz="3800" b="1" dirty="0">
                <a:solidFill>
                  <a:schemeClr val="bg1"/>
                </a:solidFill>
                <a:cs typeface="Times New Roman" pitchFamily="18" charset="0"/>
              </a:rPr>
              <a:t> It is intended for information purposes only, and may not be incorporated into any contract.</a:t>
            </a:r>
            <a:endParaRPr lang="en-US" sz="3800" b="1" dirty="0">
              <a:solidFill>
                <a:schemeClr val="bg1"/>
              </a:solidFill>
            </a:endParaRPr>
          </a:p>
        </p:txBody>
      </p:sp>
      <p:pic>
        <p:nvPicPr>
          <p:cNvPr id="9" name="Picture 8">
            <a:extLst>
              <a:ext uri="{FF2B5EF4-FFF2-40B4-BE49-F238E27FC236}">
                <a16:creationId xmlns:a16="http://schemas.microsoft.com/office/drawing/2014/main" id="{22EADC9E-F6EE-8FE4-BE61-498F04CB568A}"/>
              </a:ext>
            </a:extLst>
          </p:cNvPr>
          <p:cNvPicPr>
            <a:picLocks noChangeAspect="1"/>
          </p:cNvPicPr>
          <p:nvPr/>
        </p:nvPicPr>
        <p:blipFill>
          <a:blip r:embed="rId3"/>
          <a:stretch>
            <a:fillRect/>
          </a:stretch>
        </p:blipFill>
        <p:spPr>
          <a:xfrm>
            <a:off x="92230" y="6362601"/>
            <a:ext cx="1755319" cy="428645"/>
          </a:xfrm>
          <a:prstGeom prst="rect">
            <a:avLst/>
          </a:prstGeom>
        </p:spPr>
      </p:pic>
    </p:spTree>
    <p:extLst>
      <p:ext uri="{BB962C8B-B14F-4D97-AF65-F5344CB8AC3E}">
        <p14:creationId xmlns:p14="http://schemas.microsoft.com/office/powerpoint/2010/main" val="1886591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BF0CCCD-F245-4B3F-A834-25C928459A34}"/>
              </a:ext>
            </a:extLst>
          </p:cNvPr>
          <p:cNvPicPr>
            <a:picLocks noChangeAspect="1"/>
          </p:cNvPicPr>
          <p:nvPr/>
        </p:nvPicPr>
        <p:blipFill>
          <a:blip r:embed="rId2"/>
          <a:stretch>
            <a:fillRect/>
          </a:stretch>
        </p:blipFill>
        <p:spPr>
          <a:xfrm>
            <a:off x="1545767" y="1798778"/>
            <a:ext cx="5578471" cy="2732642"/>
          </a:xfrm>
          <a:prstGeom prst="rect">
            <a:avLst/>
          </a:prstGeom>
        </p:spPr>
      </p:pic>
      <p:pic>
        <p:nvPicPr>
          <p:cNvPr id="14" name="Picture 13">
            <a:extLst>
              <a:ext uri="{FF2B5EF4-FFF2-40B4-BE49-F238E27FC236}">
                <a16:creationId xmlns:a16="http://schemas.microsoft.com/office/drawing/2014/main" id="{54058ABC-7735-4E71-A296-6FA48D8B1B97}"/>
              </a:ext>
            </a:extLst>
          </p:cNvPr>
          <p:cNvPicPr>
            <a:picLocks noChangeAspect="1"/>
          </p:cNvPicPr>
          <p:nvPr/>
        </p:nvPicPr>
        <p:blipFill>
          <a:blip r:embed="rId3"/>
          <a:stretch>
            <a:fillRect/>
          </a:stretch>
        </p:blipFill>
        <p:spPr>
          <a:xfrm>
            <a:off x="8538409" y="1307577"/>
            <a:ext cx="2731170" cy="1765881"/>
          </a:xfrm>
          <a:prstGeom prst="rect">
            <a:avLst/>
          </a:prstGeom>
        </p:spPr>
      </p:pic>
      <p:sp>
        <p:nvSpPr>
          <p:cNvPr id="2" name="Rectangle 1">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TextBox 2">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altLang="ko-KR" sz="3600" b="1" dirty="0">
                <a:solidFill>
                  <a:schemeClr val="bg1"/>
                </a:solidFill>
                <a:latin typeface="Arial"/>
                <a:cs typeface="Arial"/>
              </a:rPr>
              <a:t>TENANT STATISTICS</a:t>
            </a:r>
            <a:endParaRPr lang="ko-KR" altLang="en-US" sz="3600" b="1" dirty="0">
              <a:solidFill>
                <a:schemeClr val="tx1">
                  <a:lumMod val="85000"/>
                  <a:lumOff val="15000"/>
                </a:schemeClr>
              </a:solidFill>
              <a:latin typeface="Arial"/>
              <a:cs typeface="Arial"/>
            </a:endParaRPr>
          </a:p>
        </p:txBody>
      </p:sp>
      <p:sp>
        <p:nvSpPr>
          <p:cNvPr id="4" name="Rectangle 3"/>
          <p:cNvSpPr/>
          <p:nvPr/>
        </p:nvSpPr>
        <p:spPr>
          <a:xfrm>
            <a:off x="1430421" y="111309"/>
            <a:ext cx="10280509" cy="707886"/>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Aditum Permits a Premise Administrator(s) to View </a:t>
            </a:r>
            <a:br>
              <a:rPr lang="en-US" sz="2000" b="1" dirty="0">
                <a:solidFill>
                  <a:srgbClr val="2D7FB8"/>
                </a:solidFill>
                <a:latin typeface="DINPro" panose="020B0504020101020102" pitchFamily="34" charset="0"/>
                <a:cs typeface="Arial"/>
              </a:rPr>
            </a:br>
            <a:r>
              <a:rPr lang="en-US" sz="2000" b="1" dirty="0">
                <a:solidFill>
                  <a:srgbClr val="2D7FB8"/>
                </a:solidFill>
                <a:latin typeface="DINPro" panose="020B0504020101020102" pitchFamily="34" charset="0"/>
                <a:cs typeface="Arial"/>
              </a:rPr>
              <a:t>Data Utilization Graphs and Statistics</a:t>
            </a:r>
          </a:p>
        </p:txBody>
      </p:sp>
      <p:cxnSp>
        <p:nvCxnSpPr>
          <p:cNvPr id="5" name="Straight Connector 4"/>
          <p:cNvCxnSpPr/>
          <p:nvPr/>
        </p:nvCxnSpPr>
        <p:spPr>
          <a:xfrm>
            <a:off x="1216526" y="855579"/>
            <a:ext cx="10053053" cy="0"/>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cxnSpLocks/>
          </p:cNvCxnSpPr>
          <p:nvPr/>
        </p:nvCxnSpPr>
        <p:spPr>
          <a:xfrm flipV="1">
            <a:off x="3213248" y="1307577"/>
            <a:ext cx="5325160" cy="1353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flipH="1" flipV="1">
            <a:off x="3213247" y="2661271"/>
            <a:ext cx="5325162" cy="407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H="1" flipV="1">
            <a:off x="7014073" y="3276216"/>
            <a:ext cx="533297" cy="39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flipV="1">
            <a:off x="7014073" y="3276217"/>
            <a:ext cx="533296" cy="2726205"/>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BA8A6C-A382-4768-B145-05A44522EAB7}"/>
              </a:ext>
            </a:extLst>
          </p:cNvPr>
          <p:cNvSpPr txBox="1"/>
          <p:nvPr/>
        </p:nvSpPr>
        <p:spPr>
          <a:xfrm>
            <a:off x="1435602" y="4963624"/>
            <a:ext cx="5578471" cy="646331"/>
          </a:xfrm>
          <a:prstGeom prst="rect">
            <a:avLst/>
          </a:prstGeom>
          <a:noFill/>
        </p:spPr>
        <p:txBody>
          <a:bodyPr wrap="square" rtlCol="0">
            <a:spAutoFit/>
          </a:bodyPr>
          <a:lstStyle/>
          <a:p>
            <a:r>
              <a:rPr lang="en-US" dirty="0"/>
              <a:t>Easy access to both historical and real-time utilization charts as well as property wide usage data</a:t>
            </a:r>
          </a:p>
        </p:txBody>
      </p:sp>
      <p:pic>
        <p:nvPicPr>
          <p:cNvPr id="10" name="Picture 9">
            <a:extLst>
              <a:ext uri="{FF2B5EF4-FFF2-40B4-BE49-F238E27FC236}">
                <a16:creationId xmlns:a16="http://schemas.microsoft.com/office/drawing/2014/main" id="{4EC83BFC-7D0C-4A5B-9AE0-65D6C64D7D55}"/>
              </a:ext>
            </a:extLst>
          </p:cNvPr>
          <p:cNvPicPr>
            <a:picLocks noChangeAspect="1"/>
          </p:cNvPicPr>
          <p:nvPr/>
        </p:nvPicPr>
        <p:blipFill>
          <a:blip r:embed="rId4"/>
          <a:stretch>
            <a:fillRect/>
          </a:stretch>
        </p:blipFill>
        <p:spPr>
          <a:xfrm>
            <a:off x="7547369" y="3668683"/>
            <a:ext cx="4451103" cy="2333738"/>
          </a:xfrm>
          <a:prstGeom prst="rect">
            <a:avLst/>
          </a:prstGeom>
        </p:spPr>
      </p:pic>
      <p:pic>
        <p:nvPicPr>
          <p:cNvPr id="8" name="Picture 7">
            <a:extLst>
              <a:ext uri="{FF2B5EF4-FFF2-40B4-BE49-F238E27FC236}">
                <a16:creationId xmlns:a16="http://schemas.microsoft.com/office/drawing/2014/main" id="{803B8CE9-4F55-BB1E-EE87-BE60D246299D}"/>
              </a:ext>
            </a:extLst>
          </p:cNvPr>
          <p:cNvPicPr>
            <a:picLocks noChangeAspect="1"/>
          </p:cNvPicPr>
          <p:nvPr/>
        </p:nvPicPr>
        <p:blipFill>
          <a:blip r:embed="rId5"/>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204401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A70B9B-D469-4526-B1CE-7DCCCDE01623}"/>
              </a:ext>
            </a:extLst>
          </p:cNvPr>
          <p:cNvPicPr>
            <a:picLocks noChangeAspect="1"/>
          </p:cNvPicPr>
          <p:nvPr/>
        </p:nvPicPr>
        <p:blipFill>
          <a:blip r:embed="rId2"/>
          <a:stretch>
            <a:fillRect/>
          </a:stretch>
        </p:blipFill>
        <p:spPr>
          <a:xfrm>
            <a:off x="1473521" y="1711159"/>
            <a:ext cx="7730430" cy="3645858"/>
          </a:xfrm>
          <a:prstGeom prst="rect">
            <a:avLst/>
          </a:prstGeom>
        </p:spPr>
      </p:pic>
      <p:sp>
        <p:nvSpPr>
          <p:cNvPr id="2" name="Rectangle 1">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TextBox 2">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altLang="ko-KR" sz="3600" b="1" dirty="0">
                <a:solidFill>
                  <a:schemeClr val="bg1"/>
                </a:solidFill>
                <a:latin typeface="Arial"/>
                <a:cs typeface="Arial"/>
              </a:rPr>
              <a:t>DEVICE DIAGNOSTICS</a:t>
            </a:r>
            <a:endParaRPr lang="ko-KR" altLang="en-US" sz="3600" b="1" dirty="0">
              <a:solidFill>
                <a:schemeClr val="tx1">
                  <a:lumMod val="85000"/>
                  <a:lumOff val="15000"/>
                </a:schemeClr>
              </a:solidFill>
              <a:latin typeface="Arial"/>
              <a:cs typeface="Arial"/>
            </a:endParaRPr>
          </a:p>
        </p:txBody>
      </p:sp>
      <p:sp>
        <p:nvSpPr>
          <p:cNvPr id="4" name="Rectangle 3"/>
          <p:cNvSpPr/>
          <p:nvPr/>
        </p:nvSpPr>
        <p:spPr>
          <a:xfrm>
            <a:off x="1430421" y="111309"/>
            <a:ext cx="10360526" cy="400110"/>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Real Time Diagnostics means simple and fast access to important information</a:t>
            </a:r>
          </a:p>
        </p:txBody>
      </p:sp>
      <p:cxnSp>
        <p:nvCxnSpPr>
          <p:cNvPr id="5" name="Straight Connector 4"/>
          <p:cNvCxnSpPr/>
          <p:nvPr/>
        </p:nvCxnSpPr>
        <p:spPr>
          <a:xfrm>
            <a:off x="1216526" y="855579"/>
            <a:ext cx="10053053" cy="0"/>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DC2E27F5-B908-4C60-9FBC-7A5A8615A7B8}"/>
              </a:ext>
            </a:extLst>
          </p:cNvPr>
          <p:cNvGraphicFramePr>
            <a:graphicFrameLocks noGrp="1"/>
          </p:cNvGraphicFramePr>
          <p:nvPr>
            <p:extLst>
              <p:ext uri="{D42A27DB-BD31-4B8C-83A1-F6EECF244321}">
                <p14:modId xmlns:p14="http://schemas.microsoft.com/office/powerpoint/2010/main" val="3905451801"/>
              </p:ext>
            </p:extLst>
          </p:nvPr>
        </p:nvGraphicFramePr>
        <p:xfrm>
          <a:off x="9258301" y="1774919"/>
          <a:ext cx="2866498" cy="3570062"/>
        </p:xfrm>
        <a:graphic>
          <a:graphicData uri="http://schemas.openxmlformats.org/drawingml/2006/table">
            <a:tbl>
              <a:tblPr firstRow="1" bandRow="1">
                <a:tableStyleId>{2D5ABB26-0587-4C30-8999-92F81FD0307C}</a:tableStyleId>
              </a:tblPr>
              <a:tblGrid>
                <a:gridCol w="2866498">
                  <a:extLst>
                    <a:ext uri="{9D8B030D-6E8A-4147-A177-3AD203B41FA5}">
                      <a16:colId xmlns:a16="http://schemas.microsoft.com/office/drawing/2014/main" val="20000"/>
                    </a:ext>
                  </a:extLst>
                </a:gridCol>
              </a:tblGrid>
              <a:tr h="1063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D7FB8"/>
                          </a:solidFill>
                          <a:latin typeface="Arial"/>
                          <a:cs typeface="Arial"/>
                        </a:rPr>
                        <a:t>Real Time Hardware Statistics allow instant access to performance information and troubleshooting.</a:t>
                      </a:r>
                    </a:p>
                  </a:txBody>
                  <a:tcPr/>
                </a:tc>
                <a:extLst>
                  <a:ext uri="{0D108BD9-81ED-4DB2-BD59-A6C34878D82A}">
                    <a16:rowId xmlns:a16="http://schemas.microsoft.com/office/drawing/2014/main" val="10000"/>
                  </a:ext>
                </a:extLst>
              </a:tr>
              <a:tr h="8203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Arial"/>
                          <a:cs typeface="Arial"/>
                        </a:rPr>
                        <a:t>WAN Utilization reporting shows total circuit performance for easy monitoring.</a:t>
                      </a:r>
                    </a:p>
                  </a:txBody>
                  <a:tcPr/>
                </a:tc>
                <a:extLst>
                  <a:ext uri="{0D108BD9-81ED-4DB2-BD59-A6C34878D82A}">
                    <a16:rowId xmlns:a16="http://schemas.microsoft.com/office/drawing/2014/main" val="10001"/>
                  </a:ext>
                </a:extLst>
              </a:tr>
              <a:tr h="10634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D7FB8"/>
                          </a:solidFill>
                          <a:latin typeface="Arial"/>
                          <a:cs typeface="Arial"/>
                        </a:rPr>
                        <a:t>Connection and device logs help identify common connection problems with tenants.</a:t>
                      </a:r>
                    </a:p>
                  </a:txBody>
                  <a:tcPr/>
                </a:tc>
                <a:extLst>
                  <a:ext uri="{0D108BD9-81ED-4DB2-BD59-A6C34878D82A}">
                    <a16:rowId xmlns:a16="http://schemas.microsoft.com/office/drawing/2014/main" val="10002"/>
                  </a:ext>
                </a:extLst>
              </a:tr>
              <a:tr h="369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7F7F7F"/>
                        </a:solidFill>
                        <a:latin typeface="Arial"/>
                        <a:cs typeface="Arial"/>
                      </a:endParaRPr>
                    </a:p>
                  </a:txBody>
                  <a:tcPr/>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18523A30-0269-B992-0708-E7FCB0CCE835}"/>
              </a:ext>
            </a:extLst>
          </p:cNvPr>
          <p:cNvPicPr>
            <a:picLocks noChangeAspect="1"/>
          </p:cNvPicPr>
          <p:nvPr/>
        </p:nvPicPr>
        <p:blipFill>
          <a:blip r:embed="rId3"/>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214784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9287099C-5872-4EBE-B8C6-AC6C44C95399}"/>
              </a:ext>
            </a:extLst>
          </p:cNvPr>
          <p:cNvSpPr/>
          <p:nvPr/>
        </p:nvSpPr>
        <p:spPr>
          <a:xfrm>
            <a:off x="0" y="3402801"/>
            <a:ext cx="12192000" cy="124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a:p>
        </p:txBody>
      </p:sp>
      <p:sp>
        <p:nvSpPr>
          <p:cNvPr id="4" name="TextBox 3">
            <a:extLst>
              <a:ext uri="{FF2B5EF4-FFF2-40B4-BE49-F238E27FC236}">
                <a16:creationId xmlns:a16="http://schemas.microsoft.com/office/drawing/2014/main" id="{979B836E-89A8-46B0-BD29-37517DA519CC}"/>
              </a:ext>
            </a:extLst>
          </p:cNvPr>
          <p:cNvSpPr txBox="1"/>
          <p:nvPr/>
        </p:nvSpPr>
        <p:spPr>
          <a:xfrm>
            <a:off x="0" y="3744732"/>
            <a:ext cx="12192000" cy="553998"/>
          </a:xfrm>
          <a:prstGeom prst="rect">
            <a:avLst/>
          </a:prstGeom>
          <a:noFill/>
        </p:spPr>
        <p:txBody>
          <a:bodyPr wrap="square" rtlCol="0" anchor="ctr">
            <a:spAutoFit/>
          </a:bodyPr>
          <a:lstStyle/>
          <a:p>
            <a:pPr algn="ctr"/>
            <a:r>
              <a:rPr lang="en-US" sz="3000" b="1" dirty="0">
                <a:solidFill>
                  <a:schemeClr val="bg1"/>
                </a:solidFill>
                <a:latin typeface="Arial"/>
                <a:cs typeface="Arial"/>
              </a:rPr>
              <a:t>PRODUCTS</a:t>
            </a:r>
            <a:endParaRPr lang="ko-KR" altLang="en-US" sz="3000" b="1" dirty="0">
              <a:solidFill>
                <a:schemeClr val="tx1">
                  <a:lumMod val="85000"/>
                  <a:lumOff val="15000"/>
                </a:schemeClr>
              </a:solidFill>
              <a:latin typeface="Arial"/>
              <a:cs typeface="Arial"/>
            </a:endParaRPr>
          </a:p>
        </p:txBody>
      </p:sp>
      <p:sp>
        <p:nvSpPr>
          <p:cNvPr id="5" name="Rectangle 4">
            <a:extLst>
              <a:ext uri="{FF2B5EF4-FFF2-40B4-BE49-F238E27FC236}">
                <a16:creationId xmlns:a16="http://schemas.microsoft.com/office/drawing/2014/main" id="{2BF1A534-9189-4C83-B954-C2987A11901C}"/>
              </a:ext>
            </a:extLst>
          </p:cNvPr>
          <p:cNvSpPr/>
          <p:nvPr/>
        </p:nvSpPr>
        <p:spPr>
          <a:xfrm>
            <a:off x="0" y="0"/>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76AC3D-5F78-4195-95D6-F23C0286B82F}"/>
              </a:ext>
            </a:extLst>
          </p:cNvPr>
          <p:cNvSpPr/>
          <p:nvPr/>
        </p:nvSpPr>
        <p:spPr>
          <a:xfrm>
            <a:off x="0" y="6644679"/>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B39C98-FBF6-E69F-7B56-7973805B24EB}"/>
              </a:ext>
            </a:extLst>
          </p:cNvPr>
          <p:cNvPicPr>
            <a:picLocks noChangeAspect="1"/>
          </p:cNvPicPr>
          <p:nvPr/>
        </p:nvPicPr>
        <p:blipFill>
          <a:blip r:embed="rId2"/>
          <a:stretch>
            <a:fillRect/>
          </a:stretch>
        </p:blipFill>
        <p:spPr>
          <a:xfrm>
            <a:off x="1966776" y="1080198"/>
            <a:ext cx="8258448" cy="2012448"/>
          </a:xfrm>
          <a:prstGeom prst="rect">
            <a:avLst/>
          </a:prstGeom>
        </p:spPr>
      </p:pic>
    </p:spTree>
    <p:extLst>
      <p:ext uri="{BB962C8B-B14F-4D97-AF65-F5344CB8AC3E}">
        <p14:creationId xmlns:p14="http://schemas.microsoft.com/office/powerpoint/2010/main" val="927753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6DD4E-066A-4FB1-BC04-45F499B979E8}"/>
              </a:ext>
            </a:extLst>
          </p:cNvPr>
          <p:cNvSpPr/>
          <p:nvPr/>
        </p:nvSpPr>
        <p:spPr>
          <a:xfrm>
            <a:off x="1"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p:cNvSpPr/>
          <p:nvPr/>
        </p:nvSpPr>
        <p:spPr>
          <a:xfrm>
            <a:off x="1430421" y="111309"/>
            <a:ext cx="10761579" cy="707886"/>
          </a:xfrm>
          <a:prstGeom prst="rect">
            <a:avLst/>
          </a:prstGeom>
        </p:spPr>
        <p:txBody>
          <a:bodyPr wrap="square">
            <a:spAutoFit/>
          </a:bodyPr>
          <a:lstStyle/>
          <a:p>
            <a:r>
              <a:rPr lang="en-US" sz="2000" b="1" dirty="0" err="1">
                <a:solidFill>
                  <a:srgbClr val="2D7FB8"/>
                </a:solidFill>
                <a:latin typeface="DINPro" panose="020B0504020101020102" pitchFamily="34" charset="0"/>
                <a:cs typeface="Arial"/>
              </a:rPr>
              <a:t>Aditum’s</a:t>
            </a:r>
            <a:r>
              <a:rPr lang="en-US" sz="2000" b="1" dirty="0">
                <a:solidFill>
                  <a:srgbClr val="2D7FB8"/>
                </a:solidFill>
                <a:latin typeface="DINPro" panose="020B0504020101020102" pitchFamily="34" charset="0"/>
                <a:cs typeface="Arial"/>
              </a:rPr>
              <a:t> Zero-Touch Router is the Gateway that Allows </a:t>
            </a:r>
            <a:br>
              <a:rPr lang="en-US" sz="2000" b="1" dirty="0">
                <a:solidFill>
                  <a:srgbClr val="2D7FB8"/>
                </a:solidFill>
                <a:latin typeface="DINPro" panose="020B0504020101020102" pitchFamily="34" charset="0"/>
                <a:cs typeface="Arial"/>
              </a:rPr>
            </a:br>
            <a:r>
              <a:rPr lang="en-US" sz="2000" b="1" dirty="0">
                <a:solidFill>
                  <a:srgbClr val="2D7FB8"/>
                </a:solidFill>
                <a:latin typeface="DINPro" panose="020B0504020101020102" pitchFamily="34" charset="0"/>
                <a:cs typeface="Arial"/>
              </a:rPr>
              <a:t>Premises of Any Size, to Deploy Tenant Broadband Effortlessly</a:t>
            </a:r>
          </a:p>
        </p:txBody>
      </p:sp>
      <p:cxnSp>
        <p:nvCxnSpPr>
          <p:cNvPr id="7" name="Straight Connector 6"/>
          <p:cNvCxnSpPr/>
          <p:nvPr/>
        </p:nvCxnSpPr>
        <p:spPr>
          <a:xfrm>
            <a:off x="1216527" y="855581"/>
            <a:ext cx="10012948" cy="73151"/>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054" y="1336113"/>
            <a:ext cx="3156117" cy="373038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6721255" y="5436755"/>
            <a:ext cx="4361130" cy="646331"/>
          </a:xfrm>
          <a:prstGeom prst="rect">
            <a:avLst/>
          </a:prstGeom>
          <a:ln>
            <a:noFill/>
          </a:ln>
        </p:spPr>
        <p:txBody>
          <a:bodyPr wrap="none">
            <a:spAutoFit/>
          </a:bodyPr>
          <a:lstStyle/>
          <a:p>
            <a:pPr algn="ctr"/>
            <a:r>
              <a:rPr lang="en-US" dirty="0">
                <a:solidFill>
                  <a:prstClr val="black"/>
                </a:solidFill>
                <a:latin typeface="Arial"/>
                <a:cs typeface="Arial"/>
              </a:rPr>
              <a:t>Enables effortless end-user deployments</a:t>
            </a:r>
            <a:br>
              <a:rPr lang="en-US" dirty="0">
                <a:solidFill>
                  <a:prstClr val="black"/>
                </a:solidFill>
                <a:latin typeface="Arial"/>
                <a:cs typeface="Arial"/>
              </a:rPr>
            </a:br>
            <a:r>
              <a:rPr lang="en-US" dirty="0">
                <a:solidFill>
                  <a:prstClr val="black"/>
                </a:solidFill>
                <a:latin typeface="Arial"/>
                <a:cs typeface="Arial"/>
              </a:rPr>
              <a:t>and tenant self installation.</a:t>
            </a:r>
          </a:p>
        </p:txBody>
      </p:sp>
      <p:sp>
        <p:nvSpPr>
          <p:cNvPr id="19" name="Rectangle 18">
            <a:extLst>
              <a:ext uri="{FF2B5EF4-FFF2-40B4-BE49-F238E27FC236}">
                <a16:creationId xmlns:a16="http://schemas.microsoft.com/office/drawing/2014/main" id="{2BF1A534-9189-4C83-B954-C2987A11901C}"/>
              </a:ext>
            </a:extLst>
          </p:cNvPr>
          <p:cNvSpPr/>
          <p:nvPr/>
        </p:nvSpPr>
        <p:spPr>
          <a:xfrm>
            <a:off x="3462422" y="6617369"/>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37390" y="1504953"/>
            <a:ext cx="4134305" cy="3970318"/>
          </a:xfrm>
          <a:prstGeom prst="rect">
            <a:avLst/>
          </a:prstGeom>
        </p:spPr>
        <p:txBody>
          <a:bodyPr wrap="square">
            <a:spAutoFit/>
          </a:bodyPr>
          <a:lstStyle/>
          <a:p>
            <a:pPr marL="285750" indent="-285750">
              <a:buFont typeface="Arial"/>
              <a:buChar char="•"/>
            </a:pPr>
            <a:r>
              <a:rPr lang="en-US" dirty="0">
                <a:latin typeface="Arial"/>
                <a:cs typeface="Arial"/>
              </a:rPr>
              <a:t>The easiest solution to connect </a:t>
            </a:r>
            <a:br>
              <a:rPr lang="en-US" dirty="0">
                <a:latin typeface="Arial"/>
                <a:cs typeface="Arial"/>
              </a:rPr>
            </a:br>
            <a:r>
              <a:rPr lang="en-US" dirty="0">
                <a:latin typeface="Arial"/>
                <a:cs typeface="Arial"/>
              </a:rPr>
              <a:t>your tenant broadband.</a:t>
            </a:r>
            <a:br>
              <a:rPr lang="en-US" dirty="0">
                <a:latin typeface="Arial"/>
                <a:cs typeface="Arial"/>
              </a:rPr>
            </a:br>
            <a:endParaRPr lang="en-US" dirty="0">
              <a:latin typeface="Arial"/>
              <a:cs typeface="Arial"/>
            </a:endParaRPr>
          </a:p>
          <a:p>
            <a:pPr marL="285750" indent="-285750">
              <a:buFont typeface="Arial"/>
              <a:buChar char="•"/>
            </a:pPr>
            <a:r>
              <a:rPr lang="en-US" dirty="0">
                <a:cs typeface="Arial"/>
              </a:rPr>
              <a:t>Administrator(s) assigns router </a:t>
            </a:r>
            <a:br>
              <a:rPr lang="en-US" dirty="0">
                <a:cs typeface="Arial"/>
              </a:rPr>
            </a:br>
            <a:r>
              <a:rPr lang="en-US" dirty="0">
                <a:cs typeface="Arial"/>
              </a:rPr>
              <a:t>to tenant</a:t>
            </a:r>
            <a:r>
              <a:rPr lang="en-US" dirty="0">
                <a:solidFill>
                  <a:prstClr val="black"/>
                </a:solidFill>
                <a:cs typeface="Arial"/>
              </a:rPr>
              <a:t>’s account. </a:t>
            </a:r>
            <a:br>
              <a:rPr lang="en-US" dirty="0">
                <a:solidFill>
                  <a:prstClr val="black"/>
                </a:solidFill>
                <a:cs typeface="Arial"/>
              </a:rPr>
            </a:br>
            <a:endParaRPr lang="en-US" dirty="0">
              <a:solidFill>
                <a:prstClr val="black"/>
              </a:solidFill>
              <a:cs typeface="Arial"/>
            </a:endParaRPr>
          </a:p>
          <a:p>
            <a:pPr marL="285750" indent="-285750">
              <a:buFont typeface="Arial"/>
              <a:buChar char="•"/>
            </a:pPr>
            <a:r>
              <a:rPr lang="en-US" dirty="0">
                <a:solidFill>
                  <a:prstClr val="black"/>
                </a:solidFill>
                <a:cs typeface="Arial"/>
              </a:rPr>
              <a:t>Zero Touch router automatically programs itself, assigning unique wireless SSID and password. </a:t>
            </a:r>
            <a:br>
              <a:rPr lang="en-US" dirty="0">
                <a:solidFill>
                  <a:prstClr val="black"/>
                </a:solidFill>
                <a:cs typeface="Arial"/>
              </a:rPr>
            </a:br>
            <a:r>
              <a:rPr lang="en-US" dirty="0">
                <a:solidFill>
                  <a:prstClr val="black"/>
                </a:solidFill>
                <a:cs typeface="Arial"/>
              </a:rPr>
              <a:t>Plug-in and connect.</a:t>
            </a:r>
            <a:br>
              <a:rPr lang="en-US" dirty="0">
                <a:solidFill>
                  <a:prstClr val="black"/>
                </a:solidFill>
                <a:cs typeface="Arial"/>
              </a:rPr>
            </a:br>
            <a:endParaRPr lang="en-US" dirty="0">
              <a:solidFill>
                <a:prstClr val="black"/>
              </a:solidFill>
              <a:cs typeface="Arial"/>
            </a:endParaRPr>
          </a:p>
          <a:p>
            <a:pPr marL="285750" indent="-285750">
              <a:buFont typeface="Arial"/>
              <a:buChar char="•"/>
            </a:pPr>
            <a:r>
              <a:rPr lang="en-US" dirty="0">
                <a:cs typeface="Arial"/>
              </a:rPr>
              <a:t>Tenant automatically receives customizable welcome letter, </a:t>
            </a:r>
            <a:br>
              <a:rPr lang="en-US" dirty="0">
                <a:cs typeface="Arial"/>
              </a:rPr>
            </a:br>
            <a:r>
              <a:rPr lang="en-US" dirty="0">
                <a:cs typeface="Arial"/>
              </a:rPr>
              <a:t>along with Wi-Fi information.</a:t>
            </a:r>
            <a:endParaRPr lang="en-US" dirty="0">
              <a:solidFill>
                <a:prstClr val="black"/>
              </a:solidFill>
              <a:cs typeface="Arial"/>
            </a:endParaRPr>
          </a:p>
        </p:txBody>
      </p:sp>
      <p:sp>
        <p:nvSpPr>
          <p:cNvPr id="21" name="Pentagon 43">
            <a:extLst>
              <a:ext uri="{FF2B5EF4-FFF2-40B4-BE49-F238E27FC236}">
                <a16:creationId xmlns:a16="http://schemas.microsoft.com/office/drawing/2014/main" id="{E8C2A46A-814B-4BCC-A605-8565E61A03A1}"/>
              </a:ext>
            </a:extLst>
          </p:cNvPr>
          <p:cNvSpPr/>
          <p:nvPr/>
        </p:nvSpPr>
        <p:spPr>
          <a:xfrm flipV="1">
            <a:off x="669636" y="1662545"/>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2" name="Pentagon 43">
            <a:extLst>
              <a:ext uri="{FF2B5EF4-FFF2-40B4-BE49-F238E27FC236}">
                <a16:creationId xmlns:a16="http://schemas.microsoft.com/office/drawing/2014/main" id="{E8C2A46A-814B-4BCC-A605-8565E61A03A1}"/>
              </a:ext>
            </a:extLst>
          </p:cNvPr>
          <p:cNvSpPr/>
          <p:nvPr/>
        </p:nvSpPr>
        <p:spPr>
          <a:xfrm flipV="1">
            <a:off x="671946" y="2473037"/>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3" name="Pentagon 43">
            <a:extLst>
              <a:ext uri="{FF2B5EF4-FFF2-40B4-BE49-F238E27FC236}">
                <a16:creationId xmlns:a16="http://schemas.microsoft.com/office/drawing/2014/main" id="{E8C2A46A-814B-4BCC-A605-8565E61A03A1}"/>
              </a:ext>
            </a:extLst>
          </p:cNvPr>
          <p:cNvSpPr/>
          <p:nvPr/>
        </p:nvSpPr>
        <p:spPr>
          <a:xfrm flipV="1">
            <a:off x="674255" y="3306619"/>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4" name="Pentagon 43">
            <a:extLst>
              <a:ext uri="{FF2B5EF4-FFF2-40B4-BE49-F238E27FC236}">
                <a16:creationId xmlns:a16="http://schemas.microsoft.com/office/drawing/2014/main" id="{E8C2A46A-814B-4BCC-A605-8565E61A03A1}"/>
              </a:ext>
            </a:extLst>
          </p:cNvPr>
          <p:cNvSpPr/>
          <p:nvPr/>
        </p:nvSpPr>
        <p:spPr>
          <a:xfrm flipV="1">
            <a:off x="676564" y="4671291"/>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4" name="TextBox 3">
            <a:extLst>
              <a:ext uri="{FF2B5EF4-FFF2-40B4-BE49-F238E27FC236}">
                <a16:creationId xmlns:a16="http://schemas.microsoft.com/office/drawing/2014/main" id="{979B836E-89A8-46B0-BD29-37517DA519CC}"/>
              </a:ext>
            </a:extLst>
          </p:cNvPr>
          <p:cNvSpPr txBox="1"/>
          <p:nvPr/>
        </p:nvSpPr>
        <p:spPr>
          <a:xfrm rot="16200000">
            <a:off x="-2326106" y="2822152"/>
            <a:ext cx="5908843" cy="1200329"/>
          </a:xfrm>
          <a:prstGeom prst="rect">
            <a:avLst/>
          </a:prstGeom>
          <a:noFill/>
        </p:spPr>
        <p:txBody>
          <a:bodyPr wrap="square" rtlCol="0" anchor="ctr">
            <a:spAutoFit/>
          </a:bodyPr>
          <a:lstStyle/>
          <a:p>
            <a:pPr algn="ctr"/>
            <a:r>
              <a:rPr lang="en-US" sz="3600" b="1" dirty="0">
                <a:solidFill>
                  <a:schemeClr val="bg1"/>
                </a:solidFill>
                <a:latin typeface="Arial"/>
                <a:cs typeface="Arial"/>
              </a:rPr>
              <a:t>ZERO TOUCH</a:t>
            </a:r>
          </a:p>
          <a:p>
            <a:pPr algn="ctr"/>
            <a:r>
              <a:rPr lang="en-US" sz="3600" b="1" dirty="0">
                <a:solidFill>
                  <a:schemeClr val="bg1"/>
                </a:solidFill>
                <a:latin typeface="Arial"/>
                <a:cs typeface="Arial"/>
              </a:rPr>
              <a:t>ROUTER </a:t>
            </a:r>
            <a:endParaRPr lang="ko-KR" altLang="en-US" sz="3600" b="1" dirty="0">
              <a:solidFill>
                <a:schemeClr val="tx1">
                  <a:lumMod val="85000"/>
                  <a:lumOff val="15000"/>
                </a:schemeClr>
              </a:solidFill>
              <a:latin typeface="Arial"/>
              <a:cs typeface="Arial"/>
            </a:endParaRPr>
          </a:p>
        </p:txBody>
      </p:sp>
      <p:pic>
        <p:nvPicPr>
          <p:cNvPr id="2" name="Picture 1">
            <a:extLst>
              <a:ext uri="{FF2B5EF4-FFF2-40B4-BE49-F238E27FC236}">
                <a16:creationId xmlns:a16="http://schemas.microsoft.com/office/drawing/2014/main" id="{FEB286E8-83EE-728F-03CB-3E75D425342F}"/>
              </a:ext>
            </a:extLst>
          </p:cNvPr>
          <p:cNvPicPr>
            <a:picLocks noChangeAspect="1"/>
          </p:cNvPicPr>
          <p:nvPr/>
        </p:nvPicPr>
        <p:blipFill>
          <a:blip r:embed="rId3"/>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124548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entagon 43">
            <a:extLst>
              <a:ext uri="{FF2B5EF4-FFF2-40B4-BE49-F238E27FC236}">
                <a16:creationId xmlns:a16="http://schemas.microsoft.com/office/drawing/2014/main" id="{5E9DB54E-AEE4-4B1D-BDA6-D0DB9F8F324A}"/>
              </a:ext>
            </a:extLst>
          </p:cNvPr>
          <p:cNvSpPr/>
          <p:nvPr/>
        </p:nvSpPr>
        <p:spPr>
          <a:xfrm flipV="1">
            <a:off x="673460" y="5579996"/>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3" name="Rectangle 2">
            <a:extLst>
              <a:ext uri="{FF2B5EF4-FFF2-40B4-BE49-F238E27FC236}">
                <a16:creationId xmlns:a16="http://schemas.microsoft.com/office/drawing/2014/main" id="{1776DD4E-066A-4FB1-BC04-45F499B979E8}"/>
              </a:ext>
            </a:extLst>
          </p:cNvPr>
          <p:cNvSpPr/>
          <p:nvPr/>
        </p:nvSpPr>
        <p:spPr>
          <a:xfrm>
            <a:off x="1"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p:cNvSpPr/>
          <p:nvPr/>
        </p:nvSpPr>
        <p:spPr>
          <a:xfrm>
            <a:off x="1430421" y="111309"/>
            <a:ext cx="10761579" cy="400110"/>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Integrated Direct Tenant Billing</a:t>
            </a:r>
          </a:p>
        </p:txBody>
      </p:sp>
      <p:cxnSp>
        <p:nvCxnSpPr>
          <p:cNvPr id="7" name="Straight Connector 6"/>
          <p:cNvCxnSpPr/>
          <p:nvPr/>
        </p:nvCxnSpPr>
        <p:spPr>
          <a:xfrm>
            <a:off x="1216527" y="855581"/>
            <a:ext cx="10012948" cy="73151"/>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986624" y="3954802"/>
            <a:ext cx="4651760" cy="2308324"/>
          </a:xfrm>
          <a:prstGeom prst="rect">
            <a:avLst/>
          </a:prstGeom>
          <a:ln>
            <a:noFill/>
          </a:ln>
        </p:spPr>
        <p:txBody>
          <a:bodyPr wrap="square">
            <a:spAutoFit/>
          </a:bodyPr>
          <a:lstStyle/>
          <a:p>
            <a:pPr algn="ctr"/>
            <a:r>
              <a:rPr lang="en-US" sz="1800" dirty="0">
                <a:solidFill>
                  <a:srgbClr val="004A80"/>
                </a:solidFill>
                <a:effectLst/>
                <a:latin typeface="Arial" panose="020B0604020202020204" pitchFamily="34" charset="0"/>
                <a:ea typeface="Times New Roman" panose="02020603050405020304" pitchFamily="18" charset="0"/>
              </a:rPr>
              <a:t>Automating a business's monthly billing processes can be one of the easiest ways to improve employee efficiency, reduce customer complaints, and cut admin costs. Automating and integrating Rent and Internet Service fee collections together is the best way to ensure complete prompt payments from all tenants.</a:t>
            </a:r>
            <a:endParaRPr lang="en-US" dirty="0">
              <a:solidFill>
                <a:prstClr val="black"/>
              </a:solidFill>
              <a:latin typeface="Arial"/>
              <a:cs typeface="Arial"/>
            </a:endParaRPr>
          </a:p>
        </p:txBody>
      </p:sp>
      <p:sp>
        <p:nvSpPr>
          <p:cNvPr id="19" name="Rectangle 18">
            <a:extLst>
              <a:ext uri="{FF2B5EF4-FFF2-40B4-BE49-F238E27FC236}">
                <a16:creationId xmlns:a16="http://schemas.microsoft.com/office/drawing/2014/main" id="{2BF1A534-9189-4C83-B954-C2987A11901C}"/>
              </a:ext>
            </a:extLst>
          </p:cNvPr>
          <p:cNvSpPr/>
          <p:nvPr/>
        </p:nvSpPr>
        <p:spPr>
          <a:xfrm>
            <a:off x="3462422" y="6617369"/>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76728" y="996692"/>
            <a:ext cx="4809896" cy="5231369"/>
          </a:xfrm>
          <a:prstGeom prst="rect">
            <a:avLst/>
          </a:prstGeom>
        </p:spPr>
        <p:txBody>
          <a:bodyPr wrap="square">
            <a:spAutoFit/>
          </a:bodyPr>
          <a:lstStyle/>
          <a:p>
            <a:pPr marL="91440" marR="4572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supported with Stripe.com and Invoiced.com.  Supports automated generation of monthly invoices for internet service, and billing for Zero Touch Routers, and Static IP assignments.</a:t>
            </a:r>
          </a:p>
          <a:p>
            <a:pPr marL="91440" marR="4572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Automatically suspends service for unpaid accounts, automatically restores service upon successful payments.</a:t>
            </a:r>
          </a:p>
          <a:p>
            <a:pPr marL="91440" marR="457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Selectable configurations allows suspending internet for any outstanding balance, or just internet.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 marR="4572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Billing profiles applied per building, supporting different billing days, suspension rules, and tax rates to be defined per property.</a:t>
            </a:r>
          </a:p>
          <a:p>
            <a:pPr marL="91440" marR="4572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Does not require API license, billed by number of tenants, not by property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Pentagon 43">
            <a:extLst>
              <a:ext uri="{FF2B5EF4-FFF2-40B4-BE49-F238E27FC236}">
                <a16:creationId xmlns:a16="http://schemas.microsoft.com/office/drawing/2014/main" id="{E8C2A46A-814B-4BCC-A605-8565E61A03A1}"/>
              </a:ext>
            </a:extLst>
          </p:cNvPr>
          <p:cNvSpPr/>
          <p:nvPr/>
        </p:nvSpPr>
        <p:spPr>
          <a:xfrm flipV="1">
            <a:off x="669636" y="1057641"/>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2" name="Pentagon 43">
            <a:extLst>
              <a:ext uri="{FF2B5EF4-FFF2-40B4-BE49-F238E27FC236}">
                <a16:creationId xmlns:a16="http://schemas.microsoft.com/office/drawing/2014/main" id="{E8C2A46A-814B-4BCC-A605-8565E61A03A1}"/>
              </a:ext>
            </a:extLst>
          </p:cNvPr>
          <p:cNvSpPr/>
          <p:nvPr/>
        </p:nvSpPr>
        <p:spPr>
          <a:xfrm flipV="1">
            <a:off x="671946" y="2638503"/>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3" name="Pentagon 43">
            <a:extLst>
              <a:ext uri="{FF2B5EF4-FFF2-40B4-BE49-F238E27FC236}">
                <a16:creationId xmlns:a16="http://schemas.microsoft.com/office/drawing/2014/main" id="{E8C2A46A-814B-4BCC-A605-8565E61A03A1}"/>
              </a:ext>
            </a:extLst>
          </p:cNvPr>
          <p:cNvSpPr/>
          <p:nvPr/>
        </p:nvSpPr>
        <p:spPr>
          <a:xfrm flipV="1">
            <a:off x="674255" y="3619295"/>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4" name="Pentagon 43">
            <a:extLst>
              <a:ext uri="{FF2B5EF4-FFF2-40B4-BE49-F238E27FC236}">
                <a16:creationId xmlns:a16="http://schemas.microsoft.com/office/drawing/2014/main" id="{E8C2A46A-814B-4BCC-A605-8565E61A03A1}"/>
              </a:ext>
            </a:extLst>
          </p:cNvPr>
          <p:cNvSpPr/>
          <p:nvPr/>
        </p:nvSpPr>
        <p:spPr>
          <a:xfrm flipV="1">
            <a:off x="676564" y="4594066"/>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4" name="TextBox 3">
            <a:extLst>
              <a:ext uri="{FF2B5EF4-FFF2-40B4-BE49-F238E27FC236}">
                <a16:creationId xmlns:a16="http://schemas.microsoft.com/office/drawing/2014/main" id="{979B836E-89A8-46B0-BD29-37517DA519CC}"/>
              </a:ext>
            </a:extLst>
          </p:cNvPr>
          <p:cNvSpPr txBox="1"/>
          <p:nvPr/>
        </p:nvSpPr>
        <p:spPr>
          <a:xfrm rot="16200000">
            <a:off x="-2326106" y="3099151"/>
            <a:ext cx="5908843" cy="646331"/>
          </a:xfrm>
          <a:prstGeom prst="rect">
            <a:avLst/>
          </a:prstGeom>
          <a:noFill/>
        </p:spPr>
        <p:txBody>
          <a:bodyPr wrap="square" rtlCol="0" anchor="ctr">
            <a:spAutoFit/>
          </a:bodyPr>
          <a:lstStyle/>
          <a:p>
            <a:pPr algn="ctr"/>
            <a:r>
              <a:rPr lang="en-US" sz="3600" b="1" dirty="0">
                <a:solidFill>
                  <a:schemeClr val="bg1"/>
                </a:solidFill>
                <a:latin typeface="Arial"/>
                <a:cs typeface="Arial"/>
              </a:rPr>
              <a:t>DIRECT TENANT BILLING</a:t>
            </a:r>
            <a:endParaRPr lang="ko-KR" altLang="en-US" sz="3600" b="1" dirty="0">
              <a:solidFill>
                <a:schemeClr val="tx1">
                  <a:lumMod val="85000"/>
                  <a:lumOff val="15000"/>
                </a:schemeClr>
              </a:solidFill>
              <a:latin typeface="Arial"/>
              <a:cs typeface="Arial"/>
            </a:endParaRPr>
          </a:p>
        </p:txBody>
      </p:sp>
      <p:grpSp>
        <p:nvGrpSpPr>
          <p:cNvPr id="8" name="Group 7">
            <a:extLst>
              <a:ext uri="{FF2B5EF4-FFF2-40B4-BE49-F238E27FC236}">
                <a16:creationId xmlns:a16="http://schemas.microsoft.com/office/drawing/2014/main" id="{AE1DD528-784E-46A6-AE16-1FF606FE432B}"/>
              </a:ext>
            </a:extLst>
          </p:cNvPr>
          <p:cNvGrpSpPr/>
          <p:nvPr/>
        </p:nvGrpSpPr>
        <p:grpSpPr>
          <a:xfrm>
            <a:off x="8121660" y="2399790"/>
            <a:ext cx="360" cy="360"/>
            <a:chOff x="8121660" y="2399790"/>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 name="Ink 1">
                  <a:extLst>
                    <a:ext uri="{FF2B5EF4-FFF2-40B4-BE49-F238E27FC236}">
                      <a16:creationId xmlns:a16="http://schemas.microsoft.com/office/drawing/2014/main" id="{4208516A-89E3-4A14-BE35-18021E961640}"/>
                    </a:ext>
                  </a:extLst>
                </p14:cNvPr>
                <p14:cNvContentPartPr/>
                <p14:nvPr/>
              </p14:nvContentPartPr>
              <p14:xfrm>
                <a:off x="8121660" y="2399790"/>
                <a:ext cx="360" cy="360"/>
              </p14:xfrm>
            </p:contentPart>
          </mc:Choice>
          <mc:Fallback xmlns="">
            <p:pic>
              <p:nvPicPr>
                <p:cNvPr id="2" name="Ink 1">
                  <a:extLst>
                    <a:ext uri="{FF2B5EF4-FFF2-40B4-BE49-F238E27FC236}">
                      <a16:creationId xmlns:a16="http://schemas.microsoft.com/office/drawing/2014/main" id="{4208516A-89E3-4A14-BE35-18021E961640}"/>
                    </a:ext>
                  </a:extLst>
                </p:cNvPr>
                <p:cNvPicPr/>
                <p:nvPr/>
              </p:nvPicPr>
              <p:blipFill>
                <a:blip r:embed="rId7"/>
                <a:stretch>
                  <a:fillRect/>
                </a:stretch>
              </p:blipFill>
              <p:spPr>
                <a:xfrm>
                  <a:off x="8103660" y="229215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6" name="Ink 5">
                  <a:extLst>
                    <a:ext uri="{FF2B5EF4-FFF2-40B4-BE49-F238E27FC236}">
                      <a16:creationId xmlns:a16="http://schemas.microsoft.com/office/drawing/2014/main" id="{64737B73-E34D-464E-AF0A-C14246DFAC5B}"/>
                    </a:ext>
                  </a:extLst>
                </p14:cNvPr>
                <p14:cNvContentPartPr/>
                <p14:nvPr/>
              </p14:nvContentPartPr>
              <p14:xfrm>
                <a:off x="8121660" y="2399790"/>
                <a:ext cx="360" cy="360"/>
              </p14:xfrm>
            </p:contentPart>
          </mc:Choice>
          <mc:Fallback xmlns="">
            <p:pic>
              <p:nvPicPr>
                <p:cNvPr id="6" name="Ink 5">
                  <a:extLst>
                    <a:ext uri="{FF2B5EF4-FFF2-40B4-BE49-F238E27FC236}">
                      <a16:creationId xmlns:a16="http://schemas.microsoft.com/office/drawing/2014/main" id="{64737B73-E34D-464E-AF0A-C14246DFAC5B}"/>
                    </a:ext>
                  </a:extLst>
                </p:cNvPr>
                <p:cNvPicPr/>
                <p:nvPr/>
              </p:nvPicPr>
              <p:blipFill>
                <a:blip r:embed="rId7"/>
                <a:stretch>
                  <a:fillRect/>
                </a:stretch>
              </p:blipFill>
              <p:spPr>
                <a:xfrm>
                  <a:off x="8103660" y="2292150"/>
                  <a:ext cx="36000" cy="216000"/>
                </a:xfrm>
                <a:prstGeom prst="rect">
                  <a:avLst/>
                </a:prstGeom>
              </p:spPr>
            </p:pic>
          </mc:Fallback>
        </mc:AlternateContent>
      </p:grpSp>
      <p:pic>
        <p:nvPicPr>
          <p:cNvPr id="10" name="Picture 9">
            <a:extLst>
              <a:ext uri="{FF2B5EF4-FFF2-40B4-BE49-F238E27FC236}">
                <a16:creationId xmlns:a16="http://schemas.microsoft.com/office/drawing/2014/main" id="{A80BC450-1DAC-4417-851F-CB8F53B7E7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2372" y="996692"/>
            <a:ext cx="3500264" cy="1470111"/>
          </a:xfrm>
          <a:prstGeom prst="rect">
            <a:avLst/>
          </a:prstGeom>
        </p:spPr>
      </p:pic>
      <p:pic>
        <p:nvPicPr>
          <p:cNvPr id="12" name="Picture 11">
            <a:extLst>
              <a:ext uri="{FF2B5EF4-FFF2-40B4-BE49-F238E27FC236}">
                <a16:creationId xmlns:a16="http://schemas.microsoft.com/office/drawing/2014/main" id="{CB5D6814-E6FD-4431-AAFE-644500765C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2372" y="2626063"/>
            <a:ext cx="3453972" cy="880763"/>
          </a:xfrm>
          <a:prstGeom prst="rect">
            <a:avLst/>
          </a:prstGeom>
        </p:spPr>
      </p:pic>
      <p:pic>
        <p:nvPicPr>
          <p:cNvPr id="9" name="Picture 8">
            <a:extLst>
              <a:ext uri="{FF2B5EF4-FFF2-40B4-BE49-F238E27FC236}">
                <a16:creationId xmlns:a16="http://schemas.microsoft.com/office/drawing/2014/main" id="{46B9D350-E172-F8F6-899B-5CAD41CDE115}"/>
              </a:ext>
            </a:extLst>
          </p:cNvPr>
          <p:cNvPicPr>
            <a:picLocks noChangeAspect="1"/>
          </p:cNvPicPr>
          <p:nvPr/>
        </p:nvPicPr>
        <p:blipFill>
          <a:blip r:embed="rId11"/>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1203146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6DD4E-066A-4FB1-BC04-45F499B979E8}"/>
              </a:ext>
            </a:extLst>
          </p:cNvPr>
          <p:cNvSpPr/>
          <p:nvPr/>
        </p:nvSpPr>
        <p:spPr>
          <a:xfrm>
            <a:off x="1"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1430421" y="111309"/>
            <a:ext cx="10761579" cy="400110"/>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Extend the Aditum platform into 3</a:t>
            </a:r>
            <a:r>
              <a:rPr lang="en-US" sz="2000" b="1" baseline="30000" dirty="0">
                <a:solidFill>
                  <a:srgbClr val="2D7FB8"/>
                </a:solidFill>
                <a:latin typeface="DINPro" panose="020B0504020101020102" pitchFamily="34" charset="0"/>
                <a:cs typeface="Arial"/>
              </a:rPr>
              <a:t>rd</a:t>
            </a:r>
            <a:r>
              <a:rPr lang="en-US" sz="2000" b="1" dirty="0">
                <a:solidFill>
                  <a:srgbClr val="2D7FB8"/>
                </a:solidFill>
                <a:latin typeface="DINPro" panose="020B0504020101020102" pitchFamily="34" charset="0"/>
                <a:cs typeface="Arial"/>
              </a:rPr>
              <a:t> party platforms through API Access</a:t>
            </a:r>
          </a:p>
        </p:txBody>
      </p:sp>
      <p:cxnSp>
        <p:nvCxnSpPr>
          <p:cNvPr id="7" name="Straight Connector 6"/>
          <p:cNvCxnSpPr/>
          <p:nvPr/>
        </p:nvCxnSpPr>
        <p:spPr>
          <a:xfrm>
            <a:off x="1216527" y="855581"/>
            <a:ext cx="10012948" cy="73151"/>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2BF1A534-9189-4C83-B954-C2987A11901C}"/>
              </a:ext>
            </a:extLst>
          </p:cNvPr>
          <p:cNvSpPr/>
          <p:nvPr/>
        </p:nvSpPr>
        <p:spPr>
          <a:xfrm>
            <a:off x="3462422" y="6617369"/>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43677" y="1306167"/>
            <a:ext cx="4494552" cy="4433458"/>
          </a:xfrm>
          <a:prstGeom prst="rect">
            <a:avLst/>
          </a:prstGeom>
        </p:spPr>
        <p:txBody>
          <a:bodyPr wrap="square">
            <a:spAutoFit/>
          </a:bodyPr>
          <a:lstStyle/>
          <a:p>
            <a:pPr marL="91440" marR="4572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Add and tenant Internet Service controls to your tenant management platforms though API integration. </a:t>
            </a:r>
          </a:p>
          <a:p>
            <a:pPr marL="91440" marR="4572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Enable Self Service Capabilities within 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party Tenant Experience apps allowing Tenants to select and upgrade their internet service packages directly from the same application they already use to submit requests like maintenance tickets.</a:t>
            </a:r>
          </a:p>
          <a:p>
            <a:pPr marL="91440" marR="4572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Enable changing subscribed internet connection speeds and retrieve WiFi information from directly inside your existing tenant communications and access platform.</a:t>
            </a:r>
          </a:p>
        </p:txBody>
      </p:sp>
      <p:sp>
        <p:nvSpPr>
          <p:cNvPr id="21" name="Pentagon 43">
            <a:extLst>
              <a:ext uri="{FF2B5EF4-FFF2-40B4-BE49-F238E27FC236}">
                <a16:creationId xmlns:a16="http://schemas.microsoft.com/office/drawing/2014/main" id="{E8C2A46A-814B-4BCC-A605-8565E61A03A1}"/>
              </a:ext>
            </a:extLst>
          </p:cNvPr>
          <p:cNvSpPr/>
          <p:nvPr/>
        </p:nvSpPr>
        <p:spPr>
          <a:xfrm flipV="1">
            <a:off x="671946" y="1379477"/>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2" name="Pentagon 43">
            <a:extLst>
              <a:ext uri="{FF2B5EF4-FFF2-40B4-BE49-F238E27FC236}">
                <a16:creationId xmlns:a16="http://schemas.microsoft.com/office/drawing/2014/main" id="{E8C2A46A-814B-4BCC-A605-8565E61A03A1}"/>
              </a:ext>
            </a:extLst>
          </p:cNvPr>
          <p:cNvSpPr/>
          <p:nvPr/>
        </p:nvSpPr>
        <p:spPr>
          <a:xfrm flipV="1">
            <a:off x="671946" y="2363085"/>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3" name="Pentagon 43">
            <a:extLst>
              <a:ext uri="{FF2B5EF4-FFF2-40B4-BE49-F238E27FC236}">
                <a16:creationId xmlns:a16="http://schemas.microsoft.com/office/drawing/2014/main" id="{E8C2A46A-814B-4BCC-A605-8565E61A03A1}"/>
              </a:ext>
            </a:extLst>
          </p:cNvPr>
          <p:cNvSpPr/>
          <p:nvPr/>
        </p:nvSpPr>
        <p:spPr>
          <a:xfrm flipV="1">
            <a:off x="674255" y="4214207"/>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4" name="TextBox 3">
            <a:extLst>
              <a:ext uri="{FF2B5EF4-FFF2-40B4-BE49-F238E27FC236}">
                <a16:creationId xmlns:a16="http://schemas.microsoft.com/office/drawing/2014/main" id="{979B836E-89A8-46B0-BD29-37517DA519CC}"/>
              </a:ext>
            </a:extLst>
          </p:cNvPr>
          <p:cNvSpPr txBox="1"/>
          <p:nvPr/>
        </p:nvSpPr>
        <p:spPr>
          <a:xfrm rot="16200000">
            <a:off x="-2326106" y="3099151"/>
            <a:ext cx="5908843" cy="646331"/>
          </a:xfrm>
          <a:prstGeom prst="rect">
            <a:avLst/>
          </a:prstGeom>
          <a:noFill/>
        </p:spPr>
        <p:txBody>
          <a:bodyPr wrap="square" rtlCol="0" anchor="ctr">
            <a:spAutoFit/>
          </a:bodyPr>
          <a:lstStyle/>
          <a:p>
            <a:pPr algn="ctr"/>
            <a:r>
              <a:rPr lang="en-US" sz="3600" b="1" dirty="0">
                <a:solidFill>
                  <a:schemeClr val="bg1"/>
                </a:solidFill>
                <a:latin typeface="Arial"/>
                <a:cs typeface="Arial"/>
              </a:rPr>
              <a:t>EXTENDABLE API</a:t>
            </a:r>
            <a:endParaRPr lang="ko-KR" altLang="en-US" sz="3600" b="1" dirty="0">
              <a:solidFill>
                <a:schemeClr val="tx1">
                  <a:lumMod val="85000"/>
                  <a:lumOff val="15000"/>
                </a:schemeClr>
              </a:solidFill>
              <a:latin typeface="Arial"/>
              <a:cs typeface="Arial"/>
            </a:endParaRPr>
          </a:p>
        </p:txBody>
      </p:sp>
      <p:grpSp>
        <p:nvGrpSpPr>
          <p:cNvPr id="8" name="Group 7">
            <a:extLst>
              <a:ext uri="{FF2B5EF4-FFF2-40B4-BE49-F238E27FC236}">
                <a16:creationId xmlns:a16="http://schemas.microsoft.com/office/drawing/2014/main" id="{AE1DD528-784E-46A6-AE16-1FF606FE432B}"/>
              </a:ext>
            </a:extLst>
          </p:cNvPr>
          <p:cNvGrpSpPr/>
          <p:nvPr/>
        </p:nvGrpSpPr>
        <p:grpSpPr>
          <a:xfrm>
            <a:off x="8121660" y="2399790"/>
            <a:ext cx="360" cy="360"/>
            <a:chOff x="8121660" y="2399790"/>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 name="Ink 1">
                  <a:extLst>
                    <a:ext uri="{FF2B5EF4-FFF2-40B4-BE49-F238E27FC236}">
                      <a16:creationId xmlns:a16="http://schemas.microsoft.com/office/drawing/2014/main" id="{4208516A-89E3-4A14-BE35-18021E961640}"/>
                    </a:ext>
                  </a:extLst>
                </p14:cNvPr>
                <p14:cNvContentPartPr/>
                <p14:nvPr/>
              </p14:nvContentPartPr>
              <p14:xfrm>
                <a:off x="8121660" y="2399790"/>
                <a:ext cx="360" cy="360"/>
              </p14:xfrm>
            </p:contentPart>
          </mc:Choice>
          <mc:Fallback xmlns="">
            <p:pic>
              <p:nvPicPr>
                <p:cNvPr id="2" name="Ink 1">
                  <a:extLst>
                    <a:ext uri="{FF2B5EF4-FFF2-40B4-BE49-F238E27FC236}">
                      <a16:creationId xmlns:a16="http://schemas.microsoft.com/office/drawing/2014/main" id="{4208516A-89E3-4A14-BE35-18021E961640}"/>
                    </a:ext>
                  </a:extLst>
                </p:cNvPr>
                <p:cNvPicPr/>
                <p:nvPr/>
              </p:nvPicPr>
              <p:blipFill>
                <a:blip r:embed="rId4"/>
                <a:stretch>
                  <a:fillRect/>
                </a:stretch>
              </p:blipFill>
              <p:spPr>
                <a:xfrm>
                  <a:off x="8103660" y="22917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 name="Ink 5">
                  <a:extLst>
                    <a:ext uri="{FF2B5EF4-FFF2-40B4-BE49-F238E27FC236}">
                      <a16:creationId xmlns:a16="http://schemas.microsoft.com/office/drawing/2014/main" id="{64737B73-E34D-464E-AF0A-C14246DFAC5B}"/>
                    </a:ext>
                  </a:extLst>
                </p14:cNvPr>
                <p14:cNvContentPartPr/>
                <p14:nvPr/>
              </p14:nvContentPartPr>
              <p14:xfrm>
                <a:off x="8121660" y="2399790"/>
                <a:ext cx="360" cy="360"/>
              </p14:xfrm>
            </p:contentPart>
          </mc:Choice>
          <mc:Fallback xmlns="">
            <p:pic>
              <p:nvPicPr>
                <p:cNvPr id="6" name="Ink 5">
                  <a:extLst>
                    <a:ext uri="{FF2B5EF4-FFF2-40B4-BE49-F238E27FC236}">
                      <a16:creationId xmlns:a16="http://schemas.microsoft.com/office/drawing/2014/main" id="{64737B73-E34D-464E-AF0A-C14246DFAC5B}"/>
                    </a:ext>
                  </a:extLst>
                </p:cNvPr>
                <p:cNvPicPr/>
                <p:nvPr/>
              </p:nvPicPr>
              <p:blipFill>
                <a:blip r:embed="rId4"/>
                <a:stretch>
                  <a:fillRect/>
                </a:stretch>
              </p:blipFill>
              <p:spPr>
                <a:xfrm>
                  <a:off x="8103660" y="2291790"/>
                  <a:ext cx="36000" cy="216000"/>
                </a:xfrm>
                <a:prstGeom prst="rect">
                  <a:avLst/>
                </a:prstGeom>
              </p:spPr>
            </p:pic>
          </mc:Fallback>
        </mc:AlternateContent>
      </p:grpSp>
      <p:sp>
        <p:nvSpPr>
          <p:cNvPr id="9" name="TextBox 8">
            <a:extLst>
              <a:ext uri="{FF2B5EF4-FFF2-40B4-BE49-F238E27FC236}">
                <a16:creationId xmlns:a16="http://schemas.microsoft.com/office/drawing/2014/main" id="{1F232A4E-CB14-432F-960F-0CE707507D72}"/>
              </a:ext>
            </a:extLst>
          </p:cNvPr>
          <p:cNvSpPr txBox="1"/>
          <p:nvPr/>
        </p:nvSpPr>
        <p:spPr>
          <a:xfrm>
            <a:off x="6942557" y="1314383"/>
            <a:ext cx="4704226" cy="4524315"/>
          </a:xfrm>
          <a:prstGeom prst="rect">
            <a:avLst/>
          </a:prstGeom>
          <a:solidFill>
            <a:schemeClr val="tx1"/>
          </a:solidFill>
        </p:spPr>
        <p:txBody>
          <a:bodyPr wrap="square" rtlCol="0">
            <a:spAutoFit/>
          </a:bodyPr>
          <a:lstStyle/>
          <a:p>
            <a:r>
              <a:rPr lang="en-US" sz="1200" dirty="0">
                <a:solidFill>
                  <a:schemeClr val="bg1"/>
                </a:solidFill>
              </a:rPr>
              <a:t>{</a:t>
            </a:r>
          </a:p>
          <a:p>
            <a:r>
              <a:rPr lang="en-US" sz="1200" dirty="0"/>
              <a:t>  </a:t>
            </a:r>
            <a:r>
              <a:rPr lang="en-US" sz="1200" dirty="0">
                <a:solidFill>
                  <a:srgbClr val="CE9178"/>
                </a:solidFill>
              </a:rPr>
              <a:t>"</a:t>
            </a:r>
            <a:r>
              <a:rPr lang="en-US" sz="1200" dirty="0" err="1">
                <a:solidFill>
                  <a:srgbClr val="CE9178"/>
                </a:solidFill>
              </a:rPr>
              <a:t>TenantID</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"83b61db0-81f2-447f-acdb-73427c2dfe6e"</a:t>
            </a:r>
            <a:r>
              <a:rPr lang="en-US" sz="1200" dirty="0">
                <a:solidFill>
                  <a:schemeClr val="bg1"/>
                </a:solidFill>
              </a:rPr>
              <a:t>,</a:t>
            </a:r>
          </a:p>
          <a:p>
            <a:r>
              <a:rPr lang="en-US" sz="1200" dirty="0">
                <a:solidFill>
                  <a:srgbClr val="000000"/>
                </a:solidFill>
              </a:rPr>
              <a:t>  </a:t>
            </a:r>
            <a:r>
              <a:rPr lang="en-US" sz="1200" dirty="0">
                <a:solidFill>
                  <a:srgbClr val="CE9178"/>
                </a:solidFill>
              </a:rPr>
              <a:t>"ClientID"</a:t>
            </a:r>
            <a:r>
              <a:rPr lang="en-US" sz="1200" dirty="0">
                <a:solidFill>
                  <a:schemeClr val="bg1"/>
                </a:solidFill>
              </a:rPr>
              <a:t>:</a:t>
            </a:r>
            <a:r>
              <a:rPr lang="en-US" sz="1200" dirty="0">
                <a:solidFill>
                  <a:srgbClr val="000000"/>
                </a:solidFill>
              </a:rPr>
              <a:t> </a:t>
            </a:r>
            <a:r>
              <a:rPr lang="en-US" sz="1200" dirty="0">
                <a:solidFill>
                  <a:srgbClr val="CE9178"/>
                </a:solidFill>
              </a:rPr>
              <a:t>"039f7013-376c-41bc-fa29-13e62d5d3cb1"</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ClientName</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"Demo Client"</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LocationID</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"1b4084af-31c8-ab8c-9320-704b41a45c2f"</a:t>
            </a:r>
            <a:r>
              <a:rPr lang="en-US" sz="1200" dirty="0">
                <a:solidFill>
                  <a:schemeClr val="bg1"/>
                </a:solidFill>
              </a:rPr>
              <a:t>,</a:t>
            </a:r>
          </a:p>
          <a:p>
            <a:r>
              <a:rPr lang="fr-FR" sz="1200" dirty="0">
                <a:solidFill>
                  <a:srgbClr val="000000"/>
                </a:solidFill>
              </a:rPr>
              <a:t>  </a:t>
            </a:r>
            <a:r>
              <a:rPr lang="fr-FR" sz="1200" dirty="0">
                <a:solidFill>
                  <a:srgbClr val="CE9178"/>
                </a:solidFill>
              </a:rPr>
              <a:t>"</a:t>
            </a:r>
            <a:r>
              <a:rPr lang="fr-FR" sz="1200" dirty="0" err="1">
                <a:solidFill>
                  <a:srgbClr val="CE9178"/>
                </a:solidFill>
              </a:rPr>
              <a:t>LocationName</a:t>
            </a:r>
            <a:r>
              <a:rPr lang="fr-FR" sz="1200" dirty="0">
                <a:solidFill>
                  <a:srgbClr val="CE9178"/>
                </a:solidFill>
              </a:rPr>
              <a:t>"</a:t>
            </a:r>
            <a:r>
              <a:rPr lang="fr-FR" sz="1200" dirty="0">
                <a:solidFill>
                  <a:schemeClr val="bg1"/>
                </a:solidFill>
              </a:rPr>
              <a:t>:</a:t>
            </a:r>
            <a:r>
              <a:rPr lang="fr-FR" sz="1200" dirty="0">
                <a:solidFill>
                  <a:srgbClr val="000000"/>
                </a:solidFill>
              </a:rPr>
              <a:t> </a:t>
            </a:r>
            <a:r>
              <a:rPr lang="fr-FR" sz="1200" dirty="0">
                <a:solidFill>
                  <a:srgbClr val="CE9178"/>
                </a:solidFill>
              </a:rPr>
              <a:t>"</a:t>
            </a:r>
            <a:r>
              <a:rPr lang="fr-FR" sz="1200" dirty="0" err="1">
                <a:solidFill>
                  <a:srgbClr val="CE9178"/>
                </a:solidFill>
              </a:rPr>
              <a:t>Demo</a:t>
            </a:r>
            <a:r>
              <a:rPr lang="fr-FR" sz="1200" dirty="0">
                <a:solidFill>
                  <a:srgbClr val="CE9178"/>
                </a:solidFill>
              </a:rPr>
              <a:t> 10 Main Ave"</a:t>
            </a:r>
            <a:r>
              <a:rPr lang="fr-FR"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BandwidthPlanID</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"a18bba64-32de-4014-a600-290e0fc8d247"</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PlanName</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"20M/12M BURSTABLE"</a:t>
            </a:r>
            <a:r>
              <a:rPr lang="en-US" sz="1200" dirty="0">
                <a:solidFill>
                  <a:schemeClr val="bg1"/>
                </a:solidFill>
              </a:rPr>
              <a:t>,</a:t>
            </a:r>
          </a:p>
          <a:p>
            <a:r>
              <a:rPr lang="en-US" sz="1200" dirty="0">
                <a:solidFill>
                  <a:srgbClr val="000000"/>
                </a:solidFill>
              </a:rPr>
              <a:t>  </a:t>
            </a:r>
            <a:r>
              <a:rPr lang="en-US" sz="1200" dirty="0">
                <a:solidFill>
                  <a:srgbClr val="CE9178"/>
                </a:solidFill>
              </a:rPr>
              <a:t>"Username"</a:t>
            </a:r>
            <a:r>
              <a:rPr lang="en-US" sz="1200" dirty="0">
                <a:solidFill>
                  <a:schemeClr val="bg1"/>
                </a:solidFill>
              </a:rPr>
              <a:t>:</a:t>
            </a:r>
            <a:r>
              <a:rPr lang="en-US" sz="1200" dirty="0">
                <a:solidFill>
                  <a:srgbClr val="000000"/>
                </a:solidFill>
              </a:rPr>
              <a:t> </a:t>
            </a:r>
            <a:r>
              <a:rPr lang="en-US" sz="1200" dirty="0">
                <a:solidFill>
                  <a:srgbClr val="CE9178"/>
                </a:solidFill>
              </a:rPr>
              <a:t>"</a:t>
            </a:r>
            <a:r>
              <a:rPr lang="en-US" sz="1200" dirty="0" err="1">
                <a:solidFill>
                  <a:srgbClr val="CE9178"/>
                </a:solidFill>
              </a:rPr>
              <a:t>demo@aditum</a:t>
            </a:r>
            <a:r>
              <a:rPr lang="en-US" sz="1200" dirty="0">
                <a:solidFill>
                  <a:srgbClr val="CE9178"/>
                </a:solidFill>
              </a:rPr>
              <a:t>"</a:t>
            </a:r>
            <a:r>
              <a:rPr lang="en-US" sz="1200" dirty="0">
                <a:solidFill>
                  <a:schemeClr val="bg1"/>
                </a:solidFill>
              </a:rPr>
              <a:t>,</a:t>
            </a:r>
          </a:p>
          <a:p>
            <a:r>
              <a:rPr lang="en-US" sz="1200" dirty="0">
                <a:solidFill>
                  <a:srgbClr val="000000"/>
                </a:solidFill>
              </a:rPr>
              <a:t>  </a:t>
            </a:r>
            <a:r>
              <a:rPr lang="en-US" sz="1200" dirty="0">
                <a:solidFill>
                  <a:srgbClr val="CE9178"/>
                </a:solidFill>
              </a:rPr>
              <a:t>"FName"</a:t>
            </a:r>
            <a:r>
              <a:rPr lang="en-US" sz="1200" dirty="0">
                <a:solidFill>
                  <a:schemeClr val="bg1"/>
                </a:solidFill>
              </a:rPr>
              <a:t>:</a:t>
            </a:r>
            <a:r>
              <a:rPr lang="en-US" sz="1200" dirty="0">
                <a:solidFill>
                  <a:srgbClr val="000000"/>
                </a:solidFill>
              </a:rPr>
              <a:t> </a:t>
            </a:r>
            <a:r>
              <a:rPr lang="en-US" sz="1200" dirty="0">
                <a:solidFill>
                  <a:srgbClr val="CE9178"/>
                </a:solidFill>
              </a:rPr>
              <a:t>"Demo"</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LName</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"Tenant 1"</a:t>
            </a:r>
            <a:r>
              <a:rPr lang="en-US" sz="1200" dirty="0">
                <a:solidFill>
                  <a:schemeClr val="bg1"/>
                </a:solidFill>
              </a:rPr>
              <a:t>,</a:t>
            </a:r>
          </a:p>
          <a:p>
            <a:r>
              <a:rPr lang="en-US" sz="1200" dirty="0">
                <a:solidFill>
                  <a:srgbClr val="000000"/>
                </a:solidFill>
              </a:rPr>
              <a:t>  </a:t>
            </a:r>
            <a:r>
              <a:rPr lang="en-US" sz="1200" dirty="0">
                <a:solidFill>
                  <a:srgbClr val="CE9178"/>
                </a:solidFill>
              </a:rPr>
              <a:t>"Notes"</a:t>
            </a:r>
            <a:r>
              <a:rPr lang="en-US" sz="1200" dirty="0">
                <a:solidFill>
                  <a:schemeClr val="bg1"/>
                </a:solidFill>
              </a:rPr>
              <a:t>:</a:t>
            </a:r>
            <a:r>
              <a:rPr lang="en-US" sz="1200" dirty="0">
                <a:solidFill>
                  <a:srgbClr val="000000"/>
                </a:solidFill>
              </a:rPr>
              <a:t> </a:t>
            </a:r>
            <a:r>
              <a:rPr lang="en-US" sz="1200" dirty="0">
                <a:solidFill>
                  <a:srgbClr val="CE9178"/>
                </a:solidFill>
              </a:rPr>
              <a:t>“Sample Tenant Account"</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StaticIP</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"172.26.114.51"</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EMail</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“sales@aditumims.com"</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AdditionalNet</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"172.26.114.44/30"</a:t>
            </a:r>
            <a:r>
              <a:rPr lang="en-US" sz="1200" dirty="0">
                <a:solidFill>
                  <a:schemeClr val="bg1"/>
                </a:solidFill>
              </a:rPr>
              <a:t>,</a:t>
            </a:r>
          </a:p>
          <a:p>
            <a:r>
              <a:rPr lang="en-US" sz="1200" dirty="0">
                <a:solidFill>
                  <a:srgbClr val="000000"/>
                </a:solidFill>
              </a:rPr>
              <a:t>  </a:t>
            </a:r>
            <a:r>
              <a:rPr lang="en-US" sz="1200" dirty="0">
                <a:solidFill>
                  <a:srgbClr val="CE9178"/>
                </a:solidFill>
              </a:rPr>
              <a:t>"Suspended"</a:t>
            </a:r>
            <a:r>
              <a:rPr lang="en-US" sz="1200" dirty="0">
                <a:solidFill>
                  <a:schemeClr val="bg1"/>
                </a:solidFill>
              </a:rPr>
              <a:t>:</a:t>
            </a:r>
            <a:r>
              <a:rPr lang="en-US" sz="1200" dirty="0">
                <a:solidFill>
                  <a:srgbClr val="000000"/>
                </a:solidFill>
              </a:rPr>
              <a:t> </a:t>
            </a:r>
            <a:r>
              <a:rPr lang="en-US" sz="1200" dirty="0">
                <a:solidFill>
                  <a:srgbClr val="569CD6"/>
                </a:solidFill>
              </a:rPr>
              <a:t>false</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CreatedDate</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"2015-04-07T16:36:00"</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UpdatedDate</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"2021-11-11T22:08:40"</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UnitNumber</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"202”</a:t>
            </a:r>
            <a:r>
              <a:rPr lang="en-US" sz="1200" dirty="0">
                <a:solidFill>
                  <a:schemeClr val="bg1"/>
                </a:solidFill>
              </a:rPr>
              <a:t>,</a:t>
            </a:r>
            <a:r>
              <a:rPr lang="en-US" sz="1200" dirty="0">
                <a:solidFill>
                  <a:srgbClr val="CE9178"/>
                </a:solidFill>
              </a:rPr>
              <a:t> </a:t>
            </a:r>
          </a:p>
          <a:p>
            <a:r>
              <a:rPr lang="en-US" sz="1200" dirty="0">
                <a:solidFill>
                  <a:srgbClr val="000000"/>
                </a:solidFill>
              </a:rPr>
              <a:t>  </a:t>
            </a:r>
            <a:r>
              <a:rPr lang="en-US" sz="1200" dirty="0">
                <a:solidFill>
                  <a:srgbClr val="CE9178"/>
                </a:solidFill>
              </a:rPr>
              <a:t>"CompanyName"</a:t>
            </a:r>
            <a:r>
              <a:rPr lang="en-US" sz="1200" dirty="0">
                <a:solidFill>
                  <a:schemeClr val="bg1"/>
                </a:solidFill>
              </a:rPr>
              <a:t>:</a:t>
            </a:r>
            <a:r>
              <a:rPr lang="en-US" sz="1200" dirty="0">
                <a:solidFill>
                  <a:srgbClr val="000000"/>
                </a:solidFill>
              </a:rPr>
              <a:t> </a:t>
            </a:r>
            <a:r>
              <a:rPr lang="en-US" sz="1200" dirty="0">
                <a:solidFill>
                  <a:srgbClr val="CE9178"/>
                </a:solidFill>
              </a:rPr>
              <a:t>""</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SerialNumber</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"651706C7CA9B"</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ssid</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"WiFiNet-B7DD3C"</a:t>
            </a:r>
            <a:r>
              <a:rPr lang="en-US" sz="1200" dirty="0">
                <a:solidFill>
                  <a:schemeClr val="bg1"/>
                </a:solidFill>
              </a:rPr>
              <a:t>,</a:t>
            </a:r>
          </a:p>
          <a:p>
            <a:r>
              <a:rPr lang="en-US" sz="1200" dirty="0">
                <a:solidFill>
                  <a:srgbClr val="000000"/>
                </a:solidFill>
              </a:rPr>
              <a:t>  </a:t>
            </a:r>
            <a:r>
              <a:rPr lang="en-US" sz="1200" dirty="0">
                <a:solidFill>
                  <a:srgbClr val="CE9178"/>
                </a:solidFill>
              </a:rPr>
              <a:t>"</a:t>
            </a:r>
            <a:r>
              <a:rPr lang="en-US" sz="1200" dirty="0" err="1">
                <a:solidFill>
                  <a:srgbClr val="CE9178"/>
                </a:solidFill>
              </a:rPr>
              <a:t>wpapass</a:t>
            </a:r>
            <a:r>
              <a:rPr lang="en-US" sz="1200" dirty="0">
                <a:solidFill>
                  <a:srgbClr val="CE9178"/>
                </a:solidFill>
              </a:rPr>
              <a:t>"</a:t>
            </a:r>
            <a:r>
              <a:rPr lang="en-US" sz="1200" dirty="0">
                <a:solidFill>
                  <a:schemeClr val="bg1"/>
                </a:solidFill>
              </a:rPr>
              <a:t>:</a:t>
            </a:r>
            <a:r>
              <a:rPr lang="en-US" sz="1200" dirty="0">
                <a:solidFill>
                  <a:srgbClr val="000000"/>
                </a:solidFill>
              </a:rPr>
              <a:t> </a:t>
            </a:r>
            <a:r>
              <a:rPr lang="en-US" sz="1200" dirty="0">
                <a:solidFill>
                  <a:srgbClr val="CE9178"/>
                </a:solidFill>
              </a:rPr>
              <a:t>"04Rm543eG"</a:t>
            </a:r>
            <a:endParaRPr lang="en-US" sz="1200" dirty="0">
              <a:solidFill>
                <a:srgbClr val="000000"/>
              </a:solidFill>
            </a:endParaRPr>
          </a:p>
          <a:p>
            <a:r>
              <a:rPr lang="en-US" sz="1200" dirty="0">
                <a:solidFill>
                  <a:schemeClr val="bg1"/>
                </a:solidFill>
              </a:rPr>
              <a:t>}</a:t>
            </a:r>
          </a:p>
        </p:txBody>
      </p:sp>
      <p:sp>
        <p:nvSpPr>
          <p:cNvPr id="11" name="TextBox 10">
            <a:extLst>
              <a:ext uri="{FF2B5EF4-FFF2-40B4-BE49-F238E27FC236}">
                <a16:creationId xmlns:a16="http://schemas.microsoft.com/office/drawing/2014/main" id="{62AEFB74-D2BA-437C-ACD7-785A402FFCF4}"/>
              </a:ext>
            </a:extLst>
          </p:cNvPr>
          <p:cNvSpPr txBox="1"/>
          <p:nvPr/>
        </p:nvSpPr>
        <p:spPr>
          <a:xfrm>
            <a:off x="7735300" y="992020"/>
            <a:ext cx="3118739" cy="276999"/>
          </a:xfrm>
          <a:prstGeom prst="rect">
            <a:avLst/>
          </a:prstGeom>
          <a:noFill/>
        </p:spPr>
        <p:txBody>
          <a:bodyPr wrap="none" rtlCol="0">
            <a:spAutoFit/>
          </a:bodyPr>
          <a:lstStyle/>
          <a:p>
            <a:r>
              <a:rPr lang="en-US" sz="1200" dirty="0"/>
              <a:t>Example API query result for Tenant details</a:t>
            </a:r>
          </a:p>
        </p:txBody>
      </p:sp>
      <p:pic>
        <p:nvPicPr>
          <p:cNvPr id="10" name="Picture 9">
            <a:extLst>
              <a:ext uri="{FF2B5EF4-FFF2-40B4-BE49-F238E27FC236}">
                <a16:creationId xmlns:a16="http://schemas.microsoft.com/office/drawing/2014/main" id="{F3DE0E67-07FE-F2FC-170D-CC1B551336F0}"/>
              </a:ext>
            </a:extLst>
          </p:cNvPr>
          <p:cNvPicPr>
            <a:picLocks noChangeAspect="1"/>
          </p:cNvPicPr>
          <p:nvPr/>
        </p:nvPicPr>
        <p:blipFill>
          <a:blip r:embed="rId6"/>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1452182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82A4EBA-4B15-4113-A94B-52D6AFF2E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981" y="3019253"/>
            <a:ext cx="3278844" cy="18121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776DD4E-066A-4FB1-BC04-45F499B979E8}"/>
              </a:ext>
            </a:extLst>
          </p:cNvPr>
          <p:cNvSpPr/>
          <p:nvPr/>
        </p:nvSpPr>
        <p:spPr>
          <a:xfrm>
            <a:off x="1"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p:cNvSpPr/>
          <p:nvPr/>
        </p:nvSpPr>
        <p:spPr>
          <a:xfrm>
            <a:off x="1430421" y="111309"/>
            <a:ext cx="10761579" cy="400110"/>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Digital SWM (Single Wire Multi-Switch) Broadcast IP TV delivery</a:t>
            </a:r>
          </a:p>
        </p:txBody>
      </p:sp>
      <p:cxnSp>
        <p:nvCxnSpPr>
          <p:cNvPr id="7" name="Straight Connector 6"/>
          <p:cNvCxnSpPr/>
          <p:nvPr/>
        </p:nvCxnSpPr>
        <p:spPr>
          <a:xfrm>
            <a:off x="1216527" y="855581"/>
            <a:ext cx="10012948" cy="73151"/>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23001" y="4907984"/>
            <a:ext cx="5698295" cy="923330"/>
          </a:xfrm>
          <a:prstGeom prst="rect">
            <a:avLst/>
          </a:prstGeom>
          <a:ln>
            <a:noFill/>
          </a:ln>
        </p:spPr>
        <p:txBody>
          <a:bodyPr wrap="square">
            <a:spAutoFit/>
          </a:bodyPr>
          <a:lstStyle/>
          <a:p>
            <a:pPr algn="ctr"/>
            <a:r>
              <a:rPr lang="en-US" dirty="0">
                <a:solidFill>
                  <a:prstClr val="black"/>
                </a:solidFill>
                <a:latin typeface="Arial"/>
                <a:cs typeface="Arial"/>
              </a:rPr>
              <a:t>Utilizing SWM deployment for a single shared infrastructure is the easiest and lowest cost method to provide bundled TV and internet service to residents.</a:t>
            </a:r>
          </a:p>
        </p:txBody>
      </p:sp>
      <p:sp>
        <p:nvSpPr>
          <p:cNvPr id="19" name="Rectangle 18">
            <a:extLst>
              <a:ext uri="{FF2B5EF4-FFF2-40B4-BE49-F238E27FC236}">
                <a16:creationId xmlns:a16="http://schemas.microsoft.com/office/drawing/2014/main" id="{2BF1A534-9189-4C83-B954-C2987A11901C}"/>
              </a:ext>
            </a:extLst>
          </p:cNvPr>
          <p:cNvSpPr/>
          <p:nvPr/>
        </p:nvSpPr>
        <p:spPr>
          <a:xfrm>
            <a:off x="3462422" y="6617369"/>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76728" y="996692"/>
            <a:ext cx="4134305" cy="5128776"/>
          </a:xfrm>
          <a:prstGeom prst="rect">
            <a:avLst/>
          </a:prstGeom>
        </p:spPr>
        <p:txBody>
          <a:bodyPr wrap="square">
            <a:spAutoFit/>
          </a:bodyPr>
          <a:lstStyle/>
          <a:p>
            <a:pPr marL="91440" marR="4572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Deliver digital broadcast IP TV to set top cable boxes and DVRs carried over a single ethernet connection to the tenant space.  </a:t>
            </a:r>
          </a:p>
          <a:p>
            <a:pPr marL="91440" marR="4572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Only one wire needs ran into each tenant space, Supported set top boxes &amp; DVRs connect directly to the Zero Touch Router via CAT6 to a LAN port on the router.</a:t>
            </a:r>
          </a:p>
          <a:p>
            <a:pPr marL="91440" marR="4572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Eliminates need for dedicated / separate wiring and switch VLAN configurations for internet and TV service for simplified switch configurations lower cost deployments.</a:t>
            </a:r>
          </a:p>
          <a:p>
            <a:pPr marL="91440" marR="4572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Currently certified by and supported with	        Network’s IP TV platform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Pentagon 43">
            <a:extLst>
              <a:ext uri="{FF2B5EF4-FFF2-40B4-BE49-F238E27FC236}">
                <a16:creationId xmlns:a16="http://schemas.microsoft.com/office/drawing/2014/main" id="{E8C2A46A-814B-4BCC-A605-8565E61A03A1}"/>
              </a:ext>
            </a:extLst>
          </p:cNvPr>
          <p:cNvSpPr/>
          <p:nvPr/>
        </p:nvSpPr>
        <p:spPr>
          <a:xfrm flipV="1">
            <a:off x="669636" y="1200707"/>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2" name="Pentagon 43">
            <a:extLst>
              <a:ext uri="{FF2B5EF4-FFF2-40B4-BE49-F238E27FC236}">
                <a16:creationId xmlns:a16="http://schemas.microsoft.com/office/drawing/2014/main" id="{E8C2A46A-814B-4BCC-A605-8565E61A03A1}"/>
              </a:ext>
            </a:extLst>
          </p:cNvPr>
          <p:cNvSpPr/>
          <p:nvPr/>
        </p:nvSpPr>
        <p:spPr>
          <a:xfrm flipV="1">
            <a:off x="671946" y="2482995"/>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3" name="Pentagon 43">
            <a:extLst>
              <a:ext uri="{FF2B5EF4-FFF2-40B4-BE49-F238E27FC236}">
                <a16:creationId xmlns:a16="http://schemas.microsoft.com/office/drawing/2014/main" id="{E8C2A46A-814B-4BCC-A605-8565E61A03A1}"/>
              </a:ext>
            </a:extLst>
          </p:cNvPr>
          <p:cNvSpPr/>
          <p:nvPr/>
        </p:nvSpPr>
        <p:spPr>
          <a:xfrm flipV="1">
            <a:off x="674255" y="4079608"/>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4" name="Pentagon 43">
            <a:extLst>
              <a:ext uri="{FF2B5EF4-FFF2-40B4-BE49-F238E27FC236}">
                <a16:creationId xmlns:a16="http://schemas.microsoft.com/office/drawing/2014/main" id="{E8C2A46A-814B-4BCC-A605-8565E61A03A1}"/>
              </a:ext>
            </a:extLst>
          </p:cNvPr>
          <p:cNvSpPr/>
          <p:nvPr/>
        </p:nvSpPr>
        <p:spPr>
          <a:xfrm flipV="1">
            <a:off x="676564" y="5607995"/>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4" name="TextBox 3">
            <a:extLst>
              <a:ext uri="{FF2B5EF4-FFF2-40B4-BE49-F238E27FC236}">
                <a16:creationId xmlns:a16="http://schemas.microsoft.com/office/drawing/2014/main" id="{979B836E-89A8-46B0-BD29-37517DA519CC}"/>
              </a:ext>
            </a:extLst>
          </p:cNvPr>
          <p:cNvSpPr txBox="1"/>
          <p:nvPr/>
        </p:nvSpPr>
        <p:spPr>
          <a:xfrm rot="16200000">
            <a:off x="-2326106" y="2822152"/>
            <a:ext cx="5908843" cy="1200329"/>
          </a:xfrm>
          <a:prstGeom prst="rect">
            <a:avLst/>
          </a:prstGeom>
          <a:noFill/>
        </p:spPr>
        <p:txBody>
          <a:bodyPr wrap="square" rtlCol="0" anchor="ctr">
            <a:spAutoFit/>
          </a:bodyPr>
          <a:lstStyle/>
          <a:p>
            <a:pPr algn="ctr"/>
            <a:r>
              <a:rPr lang="en-US" sz="3600" b="1" dirty="0">
                <a:solidFill>
                  <a:schemeClr val="bg1"/>
                </a:solidFill>
                <a:latin typeface="Arial"/>
                <a:cs typeface="Arial"/>
              </a:rPr>
              <a:t>BROADCAST TV INTEGRATION</a:t>
            </a:r>
            <a:endParaRPr lang="ko-KR" altLang="en-US" sz="3600" b="1" dirty="0">
              <a:solidFill>
                <a:schemeClr val="tx1">
                  <a:lumMod val="85000"/>
                  <a:lumOff val="15000"/>
                </a:schemeClr>
              </a:solidFill>
              <a:latin typeface="Arial"/>
              <a:cs typeface="Arial"/>
            </a:endParaRPr>
          </a:p>
        </p:txBody>
      </p:sp>
      <p:pic>
        <p:nvPicPr>
          <p:cNvPr id="15" name="Picture 14">
            <a:extLst>
              <a:ext uri="{FF2B5EF4-FFF2-40B4-BE49-F238E27FC236}">
                <a16:creationId xmlns:a16="http://schemas.microsoft.com/office/drawing/2014/main" id="{5E06BB53-F07D-406D-ADF2-13AB879547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7607" y="996693"/>
            <a:ext cx="3278844" cy="2216408"/>
          </a:xfrm>
          <a:prstGeom prst="rect">
            <a:avLst/>
          </a:prstGeom>
          <a:noFill/>
          <a:ln>
            <a:noFill/>
          </a:ln>
        </p:spPr>
      </p:pic>
      <p:pic>
        <p:nvPicPr>
          <p:cNvPr id="1026" name="Picture 2" descr="See the source image">
            <a:extLst>
              <a:ext uri="{FF2B5EF4-FFF2-40B4-BE49-F238E27FC236}">
                <a16:creationId xmlns:a16="http://schemas.microsoft.com/office/drawing/2014/main" id="{05E56138-BEE6-464B-9A8D-5185C370D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894" y="5712681"/>
            <a:ext cx="732368" cy="27738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3">
            <a:extLst>
              <a:ext uri="{FF2B5EF4-FFF2-40B4-BE49-F238E27FC236}">
                <a16:creationId xmlns:a16="http://schemas.microsoft.com/office/drawing/2014/main" id="{991D70F6-9889-451E-9BA6-2F3DF088DC1A}"/>
              </a:ext>
            </a:extLst>
          </p:cNvPr>
          <p:cNvSpPr txBox="1"/>
          <p:nvPr/>
        </p:nvSpPr>
        <p:spPr>
          <a:xfrm>
            <a:off x="6811210" y="3142563"/>
            <a:ext cx="1331440" cy="138499"/>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1000"/>
              </a:spcAft>
            </a:pPr>
            <a:r>
              <a:rPr lang="en-US" sz="900" i="1" dirty="0">
                <a:effectLst/>
                <a:latin typeface="Calibri" panose="020F0502020204030204" pitchFamily="34" charset="0"/>
                <a:ea typeface="Calibri" panose="020F0502020204030204" pitchFamily="34" charset="0"/>
                <a:cs typeface="Times New Roman" panose="02020603050405020304" pitchFamily="18" charset="0"/>
              </a:rPr>
              <a:t>Zero Touch AC³ Router</a:t>
            </a:r>
          </a:p>
        </p:txBody>
      </p:sp>
      <p:grpSp>
        <p:nvGrpSpPr>
          <p:cNvPr id="8" name="Group 7">
            <a:extLst>
              <a:ext uri="{FF2B5EF4-FFF2-40B4-BE49-F238E27FC236}">
                <a16:creationId xmlns:a16="http://schemas.microsoft.com/office/drawing/2014/main" id="{AE1DD528-784E-46A6-AE16-1FF606FE432B}"/>
              </a:ext>
            </a:extLst>
          </p:cNvPr>
          <p:cNvGrpSpPr/>
          <p:nvPr/>
        </p:nvGrpSpPr>
        <p:grpSpPr>
          <a:xfrm>
            <a:off x="8121660" y="2399790"/>
            <a:ext cx="360" cy="360"/>
            <a:chOff x="8121660" y="2399790"/>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4208516A-89E3-4A14-BE35-18021E961640}"/>
                    </a:ext>
                  </a:extLst>
                </p14:cNvPr>
                <p14:cNvContentPartPr/>
                <p14:nvPr/>
              </p14:nvContentPartPr>
              <p14:xfrm>
                <a:off x="8121660" y="2399790"/>
                <a:ext cx="360" cy="360"/>
              </p14:xfrm>
            </p:contentPart>
          </mc:Choice>
          <mc:Fallback xmlns="">
            <p:pic>
              <p:nvPicPr>
                <p:cNvPr id="2" name="Ink 1">
                  <a:extLst>
                    <a:ext uri="{FF2B5EF4-FFF2-40B4-BE49-F238E27FC236}">
                      <a16:creationId xmlns:a16="http://schemas.microsoft.com/office/drawing/2014/main" id="{4208516A-89E3-4A14-BE35-18021E961640}"/>
                    </a:ext>
                  </a:extLst>
                </p:cNvPr>
                <p:cNvPicPr/>
                <p:nvPr/>
              </p:nvPicPr>
              <p:blipFill>
                <a:blip r:embed="rId7"/>
                <a:stretch>
                  <a:fillRect/>
                </a:stretch>
              </p:blipFill>
              <p:spPr>
                <a:xfrm>
                  <a:off x="8103660" y="229215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6" name="Ink 5">
                  <a:extLst>
                    <a:ext uri="{FF2B5EF4-FFF2-40B4-BE49-F238E27FC236}">
                      <a16:creationId xmlns:a16="http://schemas.microsoft.com/office/drawing/2014/main" id="{64737B73-E34D-464E-AF0A-C14246DFAC5B}"/>
                    </a:ext>
                  </a:extLst>
                </p14:cNvPr>
                <p14:cNvContentPartPr/>
                <p14:nvPr/>
              </p14:nvContentPartPr>
              <p14:xfrm>
                <a:off x="8121660" y="2399790"/>
                <a:ext cx="360" cy="360"/>
              </p14:xfrm>
            </p:contentPart>
          </mc:Choice>
          <mc:Fallback xmlns="">
            <p:pic>
              <p:nvPicPr>
                <p:cNvPr id="6" name="Ink 5">
                  <a:extLst>
                    <a:ext uri="{FF2B5EF4-FFF2-40B4-BE49-F238E27FC236}">
                      <a16:creationId xmlns:a16="http://schemas.microsoft.com/office/drawing/2014/main" id="{64737B73-E34D-464E-AF0A-C14246DFAC5B}"/>
                    </a:ext>
                  </a:extLst>
                </p:cNvPr>
                <p:cNvPicPr/>
                <p:nvPr/>
              </p:nvPicPr>
              <p:blipFill>
                <a:blip r:embed="rId7"/>
                <a:stretch>
                  <a:fillRect/>
                </a:stretch>
              </p:blipFill>
              <p:spPr>
                <a:xfrm>
                  <a:off x="8103660" y="2292150"/>
                  <a:ext cx="36000" cy="216000"/>
                </a:xfrm>
                <a:prstGeom prst="rect">
                  <a:avLst/>
                </a:prstGeom>
              </p:spPr>
            </p:pic>
          </mc:Fallback>
        </mc:AlternateContent>
      </p:grpSp>
      <p:sp>
        <p:nvSpPr>
          <p:cNvPr id="28" name="Text Box 3">
            <a:extLst>
              <a:ext uri="{FF2B5EF4-FFF2-40B4-BE49-F238E27FC236}">
                <a16:creationId xmlns:a16="http://schemas.microsoft.com/office/drawing/2014/main" id="{E79FB5F9-0A9E-467E-832F-D4F12725C526}"/>
              </a:ext>
            </a:extLst>
          </p:cNvPr>
          <p:cNvSpPr txBox="1"/>
          <p:nvPr/>
        </p:nvSpPr>
        <p:spPr>
          <a:xfrm>
            <a:off x="9898035" y="4452632"/>
            <a:ext cx="1393462" cy="415498"/>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1000"/>
              </a:spcAft>
            </a:pPr>
            <a:r>
              <a:rPr lang="en-US" sz="900" i="1" dirty="0">
                <a:latin typeface="Calibri" panose="020F0502020204030204" pitchFamily="34" charset="0"/>
                <a:ea typeface="Calibri" panose="020F0502020204030204" pitchFamily="34" charset="0"/>
                <a:cs typeface="Times New Roman" panose="02020603050405020304" pitchFamily="18" charset="0"/>
              </a:rPr>
              <a:t>Compatible Dish Set Top DVR and cable boxes plug directly into the Zero Touch router</a:t>
            </a:r>
            <a:endParaRPr lang="en-US" sz="9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BFD3C17-9279-5DFE-0719-BDC82BBCAACD}"/>
              </a:ext>
            </a:extLst>
          </p:cNvPr>
          <p:cNvPicPr>
            <a:picLocks noChangeAspect="1"/>
          </p:cNvPicPr>
          <p:nvPr/>
        </p:nvPicPr>
        <p:blipFill>
          <a:blip r:embed="rId9"/>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2490500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TextBox 2">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altLang="ko-KR" sz="3600" b="1" dirty="0">
                <a:solidFill>
                  <a:schemeClr val="bg1"/>
                </a:solidFill>
                <a:latin typeface="Arial"/>
                <a:cs typeface="Arial"/>
              </a:rPr>
              <a:t>HARDWARE AND PLANS</a:t>
            </a:r>
            <a:endParaRPr lang="ko-KR" altLang="en-US" sz="3600" b="1" dirty="0">
              <a:solidFill>
                <a:schemeClr val="tx1">
                  <a:lumMod val="85000"/>
                  <a:lumOff val="15000"/>
                </a:schemeClr>
              </a:solidFill>
              <a:latin typeface="Arial"/>
              <a:cs typeface="Arial"/>
            </a:endParaRPr>
          </a:p>
        </p:txBody>
      </p:sp>
      <p:sp>
        <p:nvSpPr>
          <p:cNvPr id="4" name="Rectangle 3"/>
          <p:cNvSpPr/>
          <p:nvPr/>
        </p:nvSpPr>
        <p:spPr>
          <a:xfrm>
            <a:off x="1430421" y="244989"/>
            <a:ext cx="10360526" cy="400110"/>
          </a:xfrm>
          <a:prstGeom prst="rect">
            <a:avLst/>
          </a:prstGeom>
        </p:spPr>
        <p:txBody>
          <a:bodyPr wrap="square">
            <a:spAutoFit/>
          </a:bodyPr>
          <a:lstStyle/>
          <a:p>
            <a:r>
              <a:rPr lang="en-US" sz="2000" b="1" dirty="0" err="1">
                <a:solidFill>
                  <a:srgbClr val="2D7FB8"/>
                </a:solidFill>
                <a:latin typeface="DINPro" panose="020B0504020101020102" pitchFamily="34" charset="0"/>
                <a:cs typeface="Arial"/>
              </a:rPr>
              <a:t>Aditum</a:t>
            </a:r>
            <a:r>
              <a:rPr lang="en-US" sz="2000" b="1" dirty="0">
                <a:solidFill>
                  <a:srgbClr val="2D7FB8"/>
                </a:solidFill>
                <a:latin typeface="DINPro" panose="020B0504020101020102" pitchFamily="34" charset="0"/>
                <a:cs typeface="Arial"/>
              </a:rPr>
              <a:t> Hardware and Service Plan Options</a:t>
            </a:r>
          </a:p>
        </p:txBody>
      </p:sp>
      <p:cxnSp>
        <p:nvCxnSpPr>
          <p:cNvPr id="5" name="Straight Connector 4"/>
          <p:cNvCxnSpPr/>
          <p:nvPr/>
        </p:nvCxnSpPr>
        <p:spPr>
          <a:xfrm>
            <a:off x="1216526" y="855579"/>
            <a:ext cx="10053053" cy="0"/>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953493638"/>
              </p:ext>
            </p:extLst>
          </p:nvPr>
        </p:nvGraphicFramePr>
        <p:xfrm>
          <a:off x="7785767" y="1454579"/>
          <a:ext cx="3751179" cy="4190885"/>
        </p:xfrm>
        <a:graphic>
          <a:graphicData uri="http://schemas.openxmlformats.org/drawingml/2006/table">
            <a:tbl>
              <a:tblPr firstRow="1" bandRow="1">
                <a:tableStyleId>{6E25E649-3F16-4E02-A733-19D2CDBF48F0}</a:tableStyleId>
              </a:tblPr>
              <a:tblGrid>
                <a:gridCol w="1452393">
                  <a:extLst>
                    <a:ext uri="{9D8B030D-6E8A-4147-A177-3AD203B41FA5}">
                      <a16:colId xmlns:a16="http://schemas.microsoft.com/office/drawing/2014/main" val="20000"/>
                    </a:ext>
                  </a:extLst>
                </a:gridCol>
                <a:gridCol w="1048393">
                  <a:extLst>
                    <a:ext uri="{9D8B030D-6E8A-4147-A177-3AD203B41FA5}">
                      <a16:colId xmlns:a16="http://schemas.microsoft.com/office/drawing/2014/main" val="20001"/>
                    </a:ext>
                  </a:extLst>
                </a:gridCol>
                <a:gridCol w="1250393">
                  <a:extLst>
                    <a:ext uri="{9D8B030D-6E8A-4147-A177-3AD203B41FA5}">
                      <a16:colId xmlns:a16="http://schemas.microsoft.com/office/drawing/2014/main" val="20002"/>
                    </a:ext>
                  </a:extLst>
                </a:gridCol>
              </a:tblGrid>
              <a:tr h="729365">
                <a:tc>
                  <a:txBody>
                    <a:bodyPr/>
                    <a:lstStyle/>
                    <a:p>
                      <a:pPr algn="ctr"/>
                      <a:r>
                        <a:rPr lang="en-US" sz="1400" dirty="0"/>
                        <a:t>Plan</a:t>
                      </a:r>
                      <a:r>
                        <a:rPr lang="en-US" sz="1600" dirty="0"/>
                        <a:t> </a:t>
                      </a:r>
                      <a:r>
                        <a:rPr lang="en-US" sz="1400" dirty="0"/>
                        <a:t>Name</a:t>
                      </a:r>
                      <a:endParaRPr lang="en-US" sz="1400" dirty="0">
                        <a:latin typeface="DINPro" pitchFamily="34" charset="0"/>
                      </a:endParaRPr>
                    </a:p>
                  </a:txBody>
                  <a:tcPr marL="104195" marR="104195" marT="52098" marB="52098" anchor="ctr"/>
                </a:tc>
                <a:tc>
                  <a:txBody>
                    <a:bodyPr/>
                    <a:lstStyle/>
                    <a:p>
                      <a:pPr algn="ctr"/>
                      <a:r>
                        <a:rPr lang="en-US" sz="1400" dirty="0"/>
                        <a:t>Number</a:t>
                      </a:r>
                      <a:r>
                        <a:rPr lang="en-US" sz="1400" baseline="0" dirty="0"/>
                        <a:t> of Tenants</a:t>
                      </a:r>
                      <a:endParaRPr lang="en-US" sz="1400" dirty="0">
                        <a:latin typeface="DINPro" pitchFamily="34" charset="0"/>
                      </a:endParaRPr>
                    </a:p>
                  </a:txBody>
                  <a:tcPr marL="104195" marR="104195" marT="52098" marB="52098" anchor="ctr"/>
                </a:tc>
                <a:tc>
                  <a:txBody>
                    <a:bodyPr/>
                    <a:lstStyle/>
                    <a:p>
                      <a:pPr algn="ctr"/>
                      <a:r>
                        <a:rPr lang="en-US" sz="1400" dirty="0"/>
                        <a:t>Bandwidth</a:t>
                      </a:r>
                      <a:r>
                        <a:rPr lang="en-US" sz="1600" dirty="0"/>
                        <a:t> </a:t>
                      </a:r>
                      <a:r>
                        <a:rPr lang="en-US" sz="1400" dirty="0"/>
                        <a:t>Policies</a:t>
                      </a:r>
                      <a:endParaRPr lang="en-US" sz="1400" dirty="0">
                        <a:latin typeface="DINPro" pitchFamily="34" charset="0"/>
                      </a:endParaRPr>
                    </a:p>
                  </a:txBody>
                  <a:tcPr marL="104195" marR="104195" marT="52098" marB="52098" anchor="ctr"/>
                </a:tc>
                <a:extLst>
                  <a:ext uri="{0D108BD9-81ED-4DB2-BD59-A6C34878D82A}">
                    <a16:rowId xmlns:a16="http://schemas.microsoft.com/office/drawing/2014/main" val="10000"/>
                  </a:ext>
                </a:extLst>
              </a:tr>
              <a:tr h="421768">
                <a:tc>
                  <a:txBody>
                    <a:bodyPr/>
                    <a:lstStyle/>
                    <a:p>
                      <a:pPr algn="ctr"/>
                      <a:r>
                        <a:rPr lang="en-US" sz="1100" dirty="0"/>
                        <a:t>Basic</a:t>
                      </a:r>
                      <a:endParaRPr lang="en-US" sz="1100" dirty="0">
                        <a:latin typeface="DINPro" pitchFamily="34" charset="0"/>
                      </a:endParaRPr>
                    </a:p>
                  </a:txBody>
                  <a:tcPr marL="104195" marR="104195" marT="52098" marB="52098" anchor="ctr"/>
                </a:tc>
                <a:tc>
                  <a:txBody>
                    <a:bodyPr/>
                    <a:lstStyle/>
                    <a:p>
                      <a:pPr algn="ctr"/>
                      <a:r>
                        <a:rPr lang="en-US" sz="1100" dirty="0"/>
                        <a:t>1-10</a:t>
                      </a:r>
                      <a:endParaRPr lang="en-US" sz="1100" dirty="0">
                        <a:latin typeface="DINPro" pitchFamily="34" charset="0"/>
                      </a:endParaRPr>
                    </a:p>
                  </a:txBody>
                  <a:tcPr marL="104195" marR="104195" marT="52098" marB="52098" anchor="ctr"/>
                </a:tc>
                <a:tc>
                  <a:txBody>
                    <a:bodyPr/>
                    <a:lstStyle/>
                    <a:p>
                      <a:pPr algn="ctr"/>
                      <a:r>
                        <a:rPr lang="en-US" sz="1100" dirty="0"/>
                        <a:t>1</a:t>
                      </a:r>
                      <a:endParaRPr lang="en-US" sz="1100" dirty="0">
                        <a:latin typeface="DINPro" pitchFamily="34" charset="0"/>
                      </a:endParaRPr>
                    </a:p>
                  </a:txBody>
                  <a:tcPr marL="104195" marR="104195" marT="52098" marB="52098" anchor="ctr"/>
                </a:tc>
                <a:extLst>
                  <a:ext uri="{0D108BD9-81ED-4DB2-BD59-A6C34878D82A}">
                    <a16:rowId xmlns:a16="http://schemas.microsoft.com/office/drawing/2014/main" val="10001"/>
                  </a:ext>
                </a:extLst>
              </a:tr>
              <a:tr h="421768">
                <a:tc>
                  <a:txBody>
                    <a:bodyPr/>
                    <a:lstStyle/>
                    <a:p>
                      <a:pPr algn="ctr"/>
                      <a:r>
                        <a:rPr lang="en-US" sz="1100" dirty="0"/>
                        <a:t>Small</a:t>
                      </a:r>
                      <a:endParaRPr lang="en-US" sz="1100" dirty="0">
                        <a:latin typeface="DINPro" pitchFamily="34" charset="0"/>
                      </a:endParaRPr>
                    </a:p>
                  </a:txBody>
                  <a:tcPr marL="104195" marR="104195" marT="52098" marB="52098" anchor="ctr"/>
                </a:tc>
                <a:tc>
                  <a:txBody>
                    <a:bodyPr/>
                    <a:lstStyle/>
                    <a:p>
                      <a:pPr algn="ctr"/>
                      <a:r>
                        <a:rPr lang="en-US" sz="1100" dirty="0"/>
                        <a:t>1-15</a:t>
                      </a:r>
                      <a:endParaRPr lang="en-US" sz="1100" dirty="0">
                        <a:latin typeface="DINPro" pitchFamily="34" charset="0"/>
                      </a:endParaRPr>
                    </a:p>
                  </a:txBody>
                  <a:tcPr marL="104195" marR="104195" marT="52098" marB="52098" anchor="ctr"/>
                </a:tc>
                <a:tc>
                  <a:txBody>
                    <a:bodyPr/>
                    <a:lstStyle/>
                    <a:p>
                      <a:pPr algn="ctr"/>
                      <a:r>
                        <a:rPr lang="en-US" sz="1100" dirty="0"/>
                        <a:t>2</a:t>
                      </a:r>
                      <a:endParaRPr lang="en-US" sz="1100" dirty="0">
                        <a:latin typeface="DINPro" pitchFamily="34" charset="0"/>
                      </a:endParaRPr>
                    </a:p>
                  </a:txBody>
                  <a:tcPr marL="104195" marR="104195" marT="52098" marB="52098" anchor="ctr"/>
                </a:tc>
                <a:extLst>
                  <a:ext uri="{0D108BD9-81ED-4DB2-BD59-A6C34878D82A}">
                    <a16:rowId xmlns:a16="http://schemas.microsoft.com/office/drawing/2014/main" val="10002"/>
                  </a:ext>
                </a:extLst>
              </a:tr>
              <a:tr h="421768">
                <a:tc>
                  <a:txBody>
                    <a:bodyPr/>
                    <a:lstStyle/>
                    <a:p>
                      <a:pPr algn="ctr"/>
                      <a:r>
                        <a:rPr lang="en-US" sz="1100" dirty="0"/>
                        <a:t>Medium</a:t>
                      </a:r>
                      <a:endParaRPr lang="en-US" sz="1100" dirty="0">
                        <a:latin typeface="DINPro" pitchFamily="34" charset="0"/>
                      </a:endParaRPr>
                    </a:p>
                  </a:txBody>
                  <a:tcPr marL="104195" marR="104195" marT="52098" marB="52098" anchor="ctr"/>
                </a:tc>
                <a:tc>
                  <a:txBody>
                    <a:bodyPr/>
                    <a:lstStyle/>
                    <a:p>
                      <a:pPr algn="ctr"/>
                      <a:r>
                        <a:rPr lang="en-US" sz="1100" dirty="0"/>
                        <a:t>10-25</a:t>
                      </a:r>
                      <a:endParaRPr lang="en-US" sz="1100" dirty="0">
                        <a:latin typeface="DINPro" pitchFamily="34" charset="0"/>
                      </a:endParaRPr>
                    </a:p>
                  </a:txBody>
                  <a:tcPr marL="104195" marR="104195" marT="52098" marB="52098" anchor="ctr"/>
                </a:tc>
                <a:tc>
                  <a:txBody>
                    <a:bodyPr/>
                    <a:lstStyle/>
                    <a:p>
                      <a:pPr algn="ctr"/>
                      <a:r>
                        <a:rPr lang="en-US" sz="1100" dirty="0"/>
                        <a:t>3</a:t>
                      </a:r>
                      <a:endParaRPr lang="en-US" sz="1100" dirty="0">
                        <a:latin typeface="DINPro" pitchFamily="34" charset="0"/>
                      </a:endParaRPr>
                    </a:p>
                  </a:txBody>
                  <a:tcPr marL="104195" marR="104195" marT="52098" marB="52098" anchor="ctr"/>
                </a:tc>
                <a:extLst>
                  <a:ext uri="{0D108BD9-81ED-4DB2-BD59-A6C34878D82A}">
                    <a16:rowId xmlns:a16="http://schemas.microsoft.com/office/drawing/2014/main" val="10003"/>
                  </a:ext>
                </a:extLst>
              </a:tr>
              <a:tr h="421768">
                <a:tc>
                  <a:txBody>
                    <a:bodyPr/>
                    <a:lstStyle/>
                    <a:p>
                      <a:pPr algn="ctr"/>
                      <a:r>
                        <a:rPr lang="en-US" sz="1100" dirty="0"/>
                        <a:t>Large</a:t>
                      </a:r>
                      <a:endParaRPr lang="en-US" sz="1100" dirty="0">
                        <a:latin typeface="DINPro" pitchFamily="34" charset="0"/>
                      </a:endParaRPr>
                    </a:p>
                  </a:txBody>
                  <a:tcPr marL="104195" marR="104195" marT="52098" marB="52098" anchor="ctr"/>
                </a:tc>
                <a:tc>
                  <a:txBody>
                    <a:bodyPr/>
                    <a:lstStyle/>
                    <a:p>
                      <a:pPr algn="ctr"/>
                      <a:r>
                        <a:rPr lang="en-US" sz="1100" dirty="0"/>
                        <a:t>25-50</a:t>
                      </a:r>
                      <a:endParaRPr lang="en-US" sz="1100" dirty="0">
                        <a:latin typeface="DINPro" pitchFamily="34" charset="0"/>
                      </a:endParaRPr>
                    </a:p>
                  </a:txBody>
                  <a:tcPr marL="104195" marR="104195" marT="52098" marB="52098" anchor="ctr"/>
                </a:tc>
                <a:tc>
                  <a:txBody>
                    <a:bodyPr/>
                    <a:lstStyle/>
                    <a:p>
                      <a:pPr algn="ctr"/>
                      <a:r>
                        <a:rPr lang="en-US" sz="1100" dirty="0"/>
                        <a:t>4</a:t>
                      </a:r>
                      <a:endParaRPr lang="en-US" sz="1100" dirty="0">
                        <a:latin typeface="DINPro" pitchFamily="34" charset="0"/>
                      </a:endParaRPr>
                    </a:p>
                  </a:txBody>
                  <a:tcPr marL="104195" marR="104195" marT="52098" marB="52098" anchor="ctr"/>
                </a:tc>
                <a:extLst>
                  <a:ext uri="{0D108BD9-81ED-4DB2-BD59-A6C34878D82A}">
                    <a16:rowId xmlns:a16="http://schemas.microsoft.com/office/drawing/2014/main" val="10004"/>
                  </a:ext>
                </a:extLst>
              </a:tr>
              <a:tr h="445923">
                <a:tc>
                  <a:txBody>
                    <a:bodyPr/>
                    <a:lstStyle/>
                    <a:p>
                      <a:pPr algn="ctr"/>
                      <a:r>
                        <a:rPr lang="en-US" sz="1100" dirty="0"/>
                        <a:t>Small Commercial</a:t>
                      </a:r>
                      <a:endParaRPr lang="en-US" sz="1100" dirty="0">
                        <a:latin typeface="DINPro" pitchFamily="34" charset="0"/>
                      </a:endParaRPr>
                    </a:p>
                  </a:txBody>
                  <a:tcPr marL="104195" marR="104195" marT="52098" marB="52098" anchor="ctr"/>
                </a:tc>
                <a:tc>
                  <a:txBody>
                    <a:bodyPr/>
                    <a:lstStyle/>
                    <a:p>
                      <a:pPr algn="ctr"/>
                      <a:r>
                        <a:rPr lang="en-US" sz="1100" dirty="0"/>
                        <a:t>50-100</a:t>
                      </a:r>
                      <a:endParaRPr lang="en-US" sz="1100" dirty="0">
                        <a:latin typeface="DINPro" pitchFamily="34" charset="0"/>
                      </a:endParaRPr>
                    </a:p>
                  </a:txBody>
                  <a:tcPr marL="104195" marR="104195" marT="52098" marB="52098" anchor="ctr"/>
                </a:tc>
                <a:tc>
                  <a:txBody>
                    <a:bodyPr/>
                    <a:lstStyle/>
                    <a:p>
                      <a:pPr algn="ctr"/>
                      <a:r>
                        <a:rPr lang="en-US" sz="1100" dirty="0"/>
                        <a:t>8</a:t>
                      </a:r>
                      <a:endParaRPr lang="en-US" sz="1100" dirty="0">
                        <a:latin typeface="DINPro" pitchFamily="34" charset="0"/>
                      </a:endParaRPr>
                    </a:p>
                  </a:txBody>
                  <a:tcPr marL="104195" marR="104195" marT="52098" marB="52098" anchor="ctr"/>
                </a:tc>
                <a:extLst>
                  <a:ext uri="{0D108BD9-81ED-4DB2-BD59-A6C34878D82A}">
                    <a16:rowId xmlns:a16="http://schemas.microsoft.com/office/drawing/2014/main" val="10005"/>
                  </a:ext>
                </a:extLst>
              </a:tr>
              <a:tr h="445923">
                <a:tc>
                  <a:txBody>
                    <a:bodyPr/>
                    <a:lstStyle/>
                    <a:p>
                      <a:pPr algn="ctr"/>
                      <a:r>
                        <a:rPr lang="en-US" sz="1100" dirty="0"/>
                        <a:t>Large Commercial</a:t>
                      </a:r>
                      <a:endParaRPr lang="en-US" sz="1100" dirty="0">
                        <a:latin typeface="DINPro" pitchFamily="34" charset="0"/>
                      </a:endParaRPr>
                    </a:p>
                  </a:txBody>
                  <a:tcPr marL="104195" marR="104195" marT="52098" marB="52098" anchor="ctr"/>
                </a:tc>
                <a:tc>
                  <a:txBody>
                    <a:bodyPr/>
                    <a:lstStyle/>
                    <a:p>
                      <a:pPr algn="ctr"/>
                      <a:r>
                        <a:rPr lang="en-US" sz="1100" dirty="0"/>
                        <a:t>100-250</a:t>
                      </a:r>
                      <a:endParaRPr lang="en-US" sz="1100" dirty="0">
                        <a:latin typeface="DINPro" pitchFamily="34" charset="0"/>
                      </a:endParaRPr>
                    </a:p>
                  </a:txBody>
                  <a:tcPr marL="104195" marR="104195" marT="52098" marB="52098" anchor="ctr"/>
                </a:tc>
                <a:tc>
                  <a:txBody>
                    <a:bodyPr/>
                    <a:lstStyle/>
                    <a:p>
                      <a:pPr algn="ctr"/>
                      <a:r>
                        <a:rPr lang="en-US" sz="1100" dirty="0"/>
                        <a:t>15</a:t>
                      </a:r>
                      <a:endParaRPr lang="en-US" sz="1100" dirty="0">
                        <a:latin typeface="DINPro" pitchFamily="34" charset="0"/>
                      </a:endParaRPr>
                    </a:p>
                  </a:txBody>
                  <a:tcPr marL="104195" marR="104195" marT="52098" marB="52098" anchor="ctr"/>
                </a:tc>
                <a:extLst>
                  <a:ext uri="{0D108BD9-81ED-4DB2-BD59-A6C34878D82A}">
                    <a16:rowId xmlns:a16="http://schemas.microsoft.com/office/drawing/2014/main" val="10006"/>
                  </a:ext>
                </a:extLst>
              </a:tr>
              <a:tr h="421768">
                <a:tc>
                  <a:txBody>
                    <a:bodyPr/>
                    <a:lstStyle/>
                    <a:p>
                      <a:pPr algn="ctr"/>
                      <a:r>
                        <a:rPr lang="en-US" sz="1100" dirty="0"/>
                        <a:t>Enterprise</a:t>
                      </a:r>
                      <a:endParaRPr lang="en-US" sz="1100" dirty="0">
                        <a:latin typeface="DINPro" pitchFamily="34" charset="0"/>
                      </a:endParaRPr>
                    </a:p>
                  </a:txBody>
                  <a:tcPr marL="104195" marR="104195" marT="52098" marB="52098" anchor="ctr"/>
                </a:tc>
                <a:tc>
                  <a:txBody>
                    <a:bodyPr/>
                    <a:lstStyle/>
                    <a:p>
                      <a:pPr algn="ctr"/>
                      <a:r>
                        <a:rPr lang="en-US" sz="1100" dirty="0"/>
                        <a:t>250-500</a:t>
                      </a:r>
                      <a:endParaRPr lang="en-US" sz="1100" dirty="0">
                        <a:latin typeface="DINPro" pitchFamily="34" charset="0"/>
                      </a:endParaRPr>
                    </a:p>
                  </a:txBody>
                  <a:tcPr marL="104195" marR="104195" marT="52098" marB="52098" anchor="ctr"/>
                </a:tc>
                <a:tc>
                  <a:txBody>
                    <a:bodyPr/>
                    <a:lstStyle/>
                    <a:p>
                      <a:pPr algn="ctr"/>
                      <a:r>
                        <a:rPr lang="en-US" sz="1100" dirty="0"/>
                        <a:t>20</a:t>
                      </a:r>
                      <a:endParaRPr lang="en-US" sz="1100" dirty="0">
                        <a:latin typeface="DINPro" pitchFamily="34" charset="0"/>
                      </a:endParaRPr>
                    </a:p>
                  </a:txBody>
                  <a:tcPr marL="104195" marR="104195" marT="52098" marB="52098" anchor="ctr"/>
                </a:tc>
                <a:extLst>
                  <a:ext uri="{0D108BD9-81ED-4DB2-BD59-A6C34878D82A}">
                    <a16:rowId xmlns:a16="http://schemas.microsoft.com/office/drawing/2014/main" val="10007"/>
                  </a:ext>
                </a:extLst>
              </a:tr>
              <a:tr h="445923">
                <a:tc>
                  <a:txBody>
                    <a:bodyPr/>
                    <a:lstStyle/>
                    <a:p>
                      <a:pPr algn="ctr"/>
                      <a:r>
                        <a:rPr lang="en-US" sz="1100" dirty="0"/>
                        <a:t>Large Enterprise</a:t>
                      </a:r>
                      <a:endParaRPr lang="en-US" sz="1100" dirty="0">
                        <a:latin typeface="DINPro" pitchFamily="34" charset="0"/>
                      </a:endParaRPr>
                    </a:p>
                  </a:txBody>
                  <a:tcPr marL="104195" marR="104195" marT="52098" marB="52098" anchor="ctr"/>
                </a:tc>
                <a:tc>
                  <a:txBody>
                    <a:bodyPr/>
                    <a:lstStyle/>
                    <a:p>
                      <a:pPr algn="ctr"/>
                      <a:r>
                        <a:rPr lang="en-US" sz="1100" dirty="0"/>
                        <a:t>500-1000</a:t>
                      </a:r>
                      <a:endParaRPr lang="en-US" sz="1100" dirty="0">
                        <a:latin typeface="DINPro" pitchFamily="34" charset="0"/>
                      </a:endParaRPr>
                    </a:p>
                  </a:txBody>
                  <a:tcPr marL="104195" marR="104195" marT="52098" marB="52098" anchor="ctr"/>
                </a:tc>
                <a:tc>
                  <a:txBody>
                    <a:bodyPr/>
                    <a:lstStyle/>
                    <a:p>
                      <a:pPr algn="ctr"/>
                      <a:r>
                        <a:rPr lang="en-US" sz="1100" dirty="0"/>
                        <a:t>25</a:t>
                      </a:r>
                      <a:endParaRPr lang="en-US" sz="1100" dirty="0">
                        <a:latin typeface="DINPro" pitchFamily="34" charset="0"/>
                      </a:endParaRPr>
                    </a:p>
                  </a:txBody>
                  <a:tcPr marL="104195" marR="104195" marT="52098" marB="52098" anchor="ctr"/>
                </a:tc>
                <a:extLst>
                  <a:ext uri="{0D108BD9-81ED-4DB2-BD59-A6C34878D82A}">
                    <a16:rowId xmlns:a16="http://schemas.microsoft.com/office/drawing/2014/main" val="10008"/>
                  </a:ext>
                </a:extLst>
              </a:tr>
            </a:tbl>
          </a:graphicData>
        </a:graphic>
      </p:graphicFrame>
      <p:sp>
        <p:nvSpPr>
          <p:cNvPr id="17" name="Rectangle 16"/>
          <p:cNvSpPr/>
          <p:nvPr/>
        </p:nvSpPr>
        <p:spPr>
          <a:xfrm>
            <a:off x="7272418" y="5752782"/>
            <a:ext cx="4612106" cy="923330"/>
          </a:xfrm>
          <a:prstGeom prst="rect">
            <a:avLst/>
          </a:prstGeom>
        </p:spPr>
        <p:txBody>
          <a:bodyPr wrap="square">
            <a:spAutoFit/>
          </a:bodyPr>
          <a:lstStyle/>
          <a:p>
            <a:pPr algn="ctr"/>
            <a:r>
              <a:rPr lang="en-US" dirty="0">
                <a:latin typeface="DINPro" pitchFamily="34" charset="0"/>
              </a:rPr>
              <a:t>Choose service plan by number of tenants and/or number of bandwidth policies needed.</a:t>
            </a:r>
          </a:p>
        </p:txBody>
      </p:sp>
      <p:sp>
        <p:nvSpPr>
          <p:cNvPr id="18" name="Rectangle 17"/>
          <p:cNvSpPr/>
          <p:nvPr/>
        </p:nvSpPr>
        <p:spPr>
          <a:xfrm>
            <a:off x="3268782" y="5752782"/>
            <a:ext cx="2044963" cy="369332"/>
          </a:xfrm>
          <a:prstGeom prst="rect">
            <a:avLst/>
          </a:prstGeom>
        </p:spPr>
        <p:txBody>
          <a:bodyPr wrap="none">
            <a:spAutoFit/>
          </a:bodyPr>
          <a:lstStyle/>
          <a:p>
            <a:pPr algn="ctr"/>
            <a:r>
              <a:rPr lang="en-US" dirty="0">
                <a:latin typeface="DINPro" pitchFamily="34" charset="0"/>
              </a:rPr>
              <a:t>Hardware Options</a:t>
            </a:r>
          </a:p>
        </p:txBody>
      </p:sp>
      <p:pic>
        <p:nvPicPr>
          <p:cNvPr id="8" name="Picture 7">
            <a:extLst>
              <a:ext uri="{FF2B5EF4-FFF2-40B4-BE49-F238E27FC236}">
                <a16:creationId xmlns:a16="http://schemas.microsoft.com/office/drawing/2014/main" id="{CDE2171B-3750-4451-9513-A339F42CB4CA}"/>
              </a:ext>
            </a:extLst>
          </p:cNvPr>
          <p:cNvPicPr>
            <a:picLocks noChangeAspect="1"/>
          </p:cNvPicPr>
          <p:nvPr/>
        </p:nvPicPr>
        <p:blipFill>
          <a:blip r:embed="rId2"/>
          <a:stretch>
            <a:fillRect/>
          </a:stretch>
        </p:blipFill>
        <p:spPr>
          <a:xfrm>
            <a:off x="1396577" y="1166729"/>
            <a:ext cx="6259437" cy="4478735"/>
          </a:xfrm>
          <a:prstGeom prst="rect">
            <a:avLst/>
          </a:prstGeom>
        </p:spPr>
      </p:pic>
      <p:pic>
        <p:nvPicPr>
          <p:cNvPr id="7" name="Picture 6">
            <a:extLst>
              <a:ext uri="{FF2B5EF4-FFF2-40B4-BE49-F238E27FC236}">
                <a16:creationId xmlns:a16="http://schemas.microsoft.com/office/drawing/2014/main" id="{04C65C9A-A517-875A-E9AC-0B909EF12F30}"/>
              </a:ext>
            </a:extLst>
          </p:cNvPr>
          <p:cNvPicPr>
            <a:picLocks noChangeAspect="1"/>
          </p:cNvPicPr>
          <p:nvPr/>
        </p:nvPicPr>
        <p:blipFill>
          <a:blip r:embed="rId3"/>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165574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9287099C-5872-4EBE-B8C6-AC6C44C95399}"/>
              </a:ext>
            </a:extLst>
          </p:cNvPr>
          <p:cNvSpPr/>
          <p:nvPr/>
        </p:nvSpPr>
        <p:spPr>
          <a:xfrm>
            <a:off x="0" y="3402801"/>
            <a:ext cx="12192000" cy="124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a:p>
        </p:txBody>
      </p:sp>
      <p:sp>
        <p:nvSpPr>
          <p:cNvPr id="4" name="TextBox 3">
            <a:extLst>
              <a:ext uri="{FF2B5EF4-FFF2-40B4-BE49-F238E27FC236}">
                <a16:creationId xmlns:a16="http://schemas.microsoft.com/office/drawing/2014/main" id="{979B836E-89A8-46B0-BD29-37517DA519CC}"/>
              </a:ext>
            </a:extLst>
          </p:cNvPr>
          <p:cNvSpPr txBox="1"/>
          <p:nvPr/>
        </p:nvSpPr>
        <p:spPr>
          <a:xfrm>
            <a:off x="0" y="3744732"/>
            <a:ext cx="12192000" cy="553998"/>
          </a:xfrm>
          <a:prstGeom prst="rect">
            <a:avLst/>
          </a:prstGeom>
          <a:noFill/>
        </p:spPr>
        <p:txBody>
          <a:bodyPr wrap="square" rtlCol="0" anchor="ctr">
            <a:spAutoFit/>
          </a:bodyPr>
          <a:lstStyle/>
          <a:p>
            <a:pPr algn="ctr"/>
            <a:r>
              <a:rPr lang="en-US" sz="3000" b="1" dirty="0">
                <a:solidFill>
                  <a:schemeClr val="bg1"/>
                </a:solidFill>
                <a:latin typeface="Arial"/>
                <a:cs typeface="Arial"/>
              </a:rPr>
              <a:t>ADITUM HISTORY</a:t>
            </a:r>
            <a:endParaRPr lang="ko-KR" altLang="en-US" sz="3000" b="1" dirty="0">
              <a:solidFill>
                <a:schemeClr val="tx1">
                  <a:lumMod val="85000"/>
                  <a:lumOff val="15000"/>
                </a:schemeClr>
              </a:solidFill>
              <a:latin typeface="Arial"/>
              <a:cs typeface="Arial"/>
            </a:endParaRPr>
          </a:p>
        </p:txBody>
      </p:sp>
      <p:sp>
        <p:nvSpPr>
          <p:cNvPr id="5" name="Rectangle 4">
            <a:extLst>
              <a:ext uri="{FF2B5EF4-FFF2-40B4-BE49-F238E27FC236}">
                <a16:creationId xmlns:a16="http://schemas.microsoft.com/office/drawing/2014/main" id="{2BF1A534-9189-4C83-B954-C2987A11901C}"/>
              </a:ext>
            </a:extLst>
          </p:cNvPr>
          <p:cNvSpPr/>
          <p:nvPr/>
        </p:nvSpPr>
        <p:spPr>
          <a:xfrm>
            <a:off x="0" y="0"/>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76AC3D-5F78-4195-95D6-F23C0286B82F}"/>
              </a:ext>
            </a:extLst>
          </p:cNvPr>
          <p:cNvSpPr/>
          <p:nvPr/>
        </p:nvSpPr>
        <p:spPr>
          <a:xfrm>
            <a:off x="0" y="6644679"/>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B39C98-FBF6-E69F-7B56-7973805B24EB}"/>
              </a:ext>
            </a:extLst>
          </p:cNvPr>
          <p:cNvPicPr>
            <a:picLocks noChangeAspect="1"/>
          </p:cNvPicPr>
          <p:nvPr/>
        </p:nvPicPr>
        <p:blipFill>
          <a:blip r:embed="rId2"/>
          <a:stretch>
            <a:fillRect/>
          </a:stretch>
        </p:blipFill>
        <p:spPr>
          <a:xfrm>
            <a:off x="1966776" y="1080198"/>
            <a:ext cx="8258448" cy="2012448"/>
          </a:xfrm>
          <a:prstGeom prst="rect">
            <a:avLst/>
          </a:prstGeom>
        </p:spPr>
      </p:pic>
    </p:spTree>
    <p:extLst>
      <p:ext uri="{BB962C8B-B14F-4D97-AF65-F5344CB8AC3E}">
        <p14:creationId xmlns:p14="http://schemas.microsoft.com/office/powerpoint/2010/main" val="2386697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Pentagon 43">
            <a:extLst>
              <a:ext uri="{FF2B5EF4-FFF2-40B4-BE49-F238E27FC236}">
                <a16:creationId xmlns:a16="http://schemas.microsoft.com/office/drawing/2014/main" id="{E8C2A46A-814B-4BCC-A605-8565E61A03A1}"/>
              </a:ext>
            </a:extLst>
          </p:cNvPr>
          <p:cNvSpPr/>
          <p:nvPr/>
        </p:nvSpPr>
        <p:spPr>
          <a:xfrm flipV="1">
            <a:off x="10136709" y="2601166"/>
            <a:ext cx="2055291" cy="76199"/>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45" name="Donut 44">
            <a:extLst>
              <a:ext uri="{FF2B5EF4-FFF2-40B4-BE49-F238E27FC236}">
                <a16:creationId xmlns:a16="http://schemas.microsoft.com/office/drawing/2014/main" id="{AE2A8C97-0F12-48FD-86FB-B2C8FF47E29A}"/>
              </a:ext>
            </a:extLst>
          </p:cNvPr>
          <p:cNvSpPr/>
          <p:nvPr/>
        </p:nvSpPr>
        <p:spPr>
          <a:xfrm flipV="1">
            <a:off x="10888649" y="1514489"/>
            <a:ext cx="1165043" cy="1165044"/>
          </a:xfrm>
          <a:prstGeom prst="donut">
            <a:avLst>
              <a:gd name="adj" fmla="val 176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D7FB8"/>
              </a:solidFill>
            </a:endParaRPr>
          </a:p>
        </p:txBody>
      </p:sp>
      <p:sp>
        <p:nvSpPr>
          <p:cNvPr id="38" name="Pentagon 43">
            <a:extLst>
              <a:ext uri="{FF2B5EF4-FFF2-40B4-BE49-F238E27FC236}">
                <a16:creationId xmlns:a16="http://schemas.microsoft.com/office/drawing/2014/main" id="{E8C2A46A-814B-4BCC-A605-8565E61A03A1}"/>
              </a:ext>
            </a:extLst>
          </p:cNvPr>
          <p:cNvSpPr/>
          <p:nvPr/>
        </p:nvSpPr>
        <p:spPr>
          <a:xfrm flipV="1">
            <a:off x="8641271" y="2601166"/>
            <a:ext cx="2055291" cy="76199"/>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39" name="Donut 44">
            <a:extLst>
              <a:ext uri="{FF2B5EF4-FFF2-40B4-BE49-F238E27FC236}">
                <a16:creationId xmlns:a16="http://schemas.microsoft.com/office/drawing/2014/main" id="{AE2A8C97-0F12-48FD-86FB-B2C8FF47E29A}"/>
              </a:ext>
            </a:extLst>
          </p:cNvPr>
          <p:cNvSpPr/>
          <p:nvPr/>
        </p:nvSpPr>
        <p:spPr>
          <a:xfrm flipV="1">
            <a:off x="9282371" y="1514489"/>
            <a:ext cx="1165043" cy="1165044"/>
          </a:xfrm>
          <a:prstGeom prst="donut">
            <a:avLst>
              <a:gd name="adj" fmla="val 176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D7FB8"/>
              </a:solidFill>
            </a:endParaRPr>
          </a:p>
        </p:txBody>
      </p:sp>
      <p:sp>
        <p:nvSpPr>
          <p:cNvPr id="32" name="Pentagon 43">
            <a:extLst>
              <a:ext uri="{FF2B5EF4-FFF2-40B4-BE49-F238E27FC236}">
                <a16:creationId xmlns:a16="http://schemas.microsoft.com/office/drawing/2014/main" id="{E8C2A46A-814B-4BCC-A605-8565E61A03A1}"/>
              </a:ext>
            </a:extLst>
          </p:cNvPr>
          <p:cNvSpPr/>
          <p:nvPr/>
        </p:nvSpPr>
        <p:spPr>
          <a:xfrm flipV="1">
            <a:off x="6914071" y="2598995"/>
            <a:ext cx="2112987" cy="78369"/>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33" name="Donut 44">
            <a:extLst>
              <a:ext uri="{FF2B5EF4-FFF2-40B4-BE49-F238E27FC236}">
                <a16:creationId xmlns:a16="http://schemas.microsoft.com/office/drawing/2014/main" id="{AE2A8C97-0F12-48FD-86FB-B2C8FF47E29A}"/>
              </a:ext>
            </a:extLst>
          </p:cNvPr>
          <p:cNvSpPr/>
          <p:nvPr/>
        </p:nvSpPr>
        <p:spPr>
          <a:xfrm flipV="1">
            <a:off x="7582880" y="1514489"/>
            <a:ext cx="1165043" cy="1165044"/>
          </a:xfrm>
          <a:prstGeom prst="donut">
            <a:avLst>
              <a:gd name="adj" fmla="val 1762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D7FB8"/>
              </a:solidFill>
            </a:endParaRPr>
          </a:p>
        </p:txBody>
      </p:sp>
      <p:sp>
        <p:nvSpPr>
          <p:cNvPr id="26" name="Pentagon 43">
            <a:extLst>
              <a:ext uri="{FF2B5EF4-FFF2-40B4-BE49-F238E27FC236}">
                <a16:creationId xmlns:a16="http://schemas.microsoft.com/office/drawing/2014/main" id="{E8C2A46A-814B-4BCC-A605-8565E61A03A1}"/>
              </a:ext>
            </a:extLst>
          </p:cNvPr>
          <p:cNvSpPr/>
          <p:nvPr/>
        </p:nvSpPr>
        <p:spPr>
          <a:xfrm flipV="1">
            <a:off x="5381605" y="2601165"/>
            <a:ext cx="1967627" cy="762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7" name="Donut 44">
            <a:extLst>
              <a:ext uri="{FF2B5EF4-FFF2-40B4-BE49-F238E27FC236}">
                <a16:creationId xmlns:a16="http://schemas.microsoft.com/office/drawing/2014/main" id="{AE2A8C97-0F12-48FD-86FB-B2C8FF47E29A}"/>
              </a:ext>
            </a:extLst>
          </p:cNvPr>
          <p:cNvSpPr/>
          <p:nvPr/>
        </p:nvSpPr>
        <p:spPr>
          <a:xfrm flipV="1">
            <a:off x="5939579" y="1514489"/>
            <a:ext cx="1165043" cy="1165044"/>
          </a:xfrm>
          <a:prstGeom prst="donut">
            <a:avLst>
              <a:gd name="adj" fmla="val 17620"/>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D7FB8"/>
              </a:solidFill>
            </a:endParaRPr>
          </a:p>
        </p:txBody>
      </p:sp>
      <p:sp>
        <p:nvSpPr>
          <p:cNvPr id="20" name="Pentagon 43">
            <a:extLst>
              <a:ext uri="{FF2B5EF4-FFF2-40B4-BE49-F238E27FC236}">
                <a16:creationId xmlns:a16="http://schemas.microsoft.com/office/drawing/2014/main" id="{E8C2A46A-814B-4BCC-A605-8565E61A03A1}"/>
              </a:ext>
            </a:extLst>
          </p:cNvPr>
          <p:cNvSpPr/>
          <p:nvPr/>
        </p:nvSpPr>
        <p:spPr>
          <a:xfrm flipV="1">
            <a:off x="3654405" y="2601165"/>
            <a:ext cx="2112015" cy="80537"/>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1" name="Donut 44">
            <a:extLst>
              <a:ext uri="{FF2B5EF4-FFF2-40B4-BE49-F238E27FC236}">
                <a16:creationId xmlns:a16="http://schemas.microsoft.com/office/drawing/2014/main" id="{AE2A8C97-0F12-48FD-86FB-B2C8FF47E29A}"/>
              </a:ext>
            </a:extLst>
          </p:cNvPr>
          <p:cNvSpPr/>
          <p:nvPr/>
        </p:nvSpPr>
        <p:spPr>
          <a:xfrm flipV="1">
            <a:off x="4274722" y="1514489"/>
            <a:ext cx="1165043" cy="1165044"/>
          </a:xfrm>
          <a:prstGeom prst="donut">
            <a:avLst>
              <a:gd name="adj" fmla="val 1762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D7FB8"/>
              </a:solidFill>
            </a:endParaRPr>
          </a:p>
        </p:txBody>
      </p:sp>
      <p:sp>
        <p:nvSpPr>
          <p:cNvPr id="13" name="Pentagon 43">
            <a:extLst>
              <a:ext uri="{FF2B5EF4-FFF2-40B4-BE49-F238E27FC236}">
                <a16:creationId xmlns:a16="http://schemas.microsoft.com/office/drawing/2014/main" id="{E8C2A46A-814B-4BCC-A605-8565E61A03A1}"/>
              </a:ext>
            </a:extLst>
          </p:cNvPr>
          <p:cNvSpPr/>
          <p:nvPr/>
        </p:nvSpPr>
        <p:spPr>
          <a:xfrm flipV="1">
            <a:off x="2020338" y="2598994"/>
            <a:ext cx="2055291" cy="816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14" name="Donut 44">
            <a:extLst>
              <a:ext uri="{FF2B5EF4-FFF2-40B4-BE49-F238E27FC236}">
                <a16:creationId xmlns:a16="http://schemas.microsoft.com/office/drawing/2014/main" id="{AE2A8C97-0F12-48FD-86FB-B2C8FF47E29A}"/>
              </a:ext>
            </a:extLst>
          </p:cNvPr>
          <p:cNvSpPr/>
          <p:nvPr/>
        </p:nvSpPr>
        <p:spPr>
          <a:xfrm flipV="1">
            <a:off x="2578312" y="1514489"/>
            <a:ext cx="1165043" cy="1165044"/>
          </a:xfrm>
          <a:prstGeom prst="donut">
            <a:avLst>
              <a:gd name="adj" fmla="val 1762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D7FB8"/>
              </a:solidFill>
            </a:endParaRPr>
          </a:p>
        </p:txBody>
      </p:sp>
      <p:sp>
        <p:nvSpPr>
          <p:cNvPr id="2" name="Rectangle 1">
            <a:extLst>
              <a:ext uri="{FF2B5EF4-FFF2-40B4-BE49-F238E27FC236}">
                <a16:creationId xmlns:a16="http://schemas.microsoft.com/office/drawing/2014/main" id="{C8ECAFB7-E805-45F5-ABC8-45B4333712D0}"/>
              </a:ext>
            </a:extLst>
          </p:cNvPr>
          <p:cNvSpPr/>
          <p:nvPr/>
        </p:nvSpPr>
        <p:spPr>
          <a:xfrm>
            <a:off x="0" y="0"/>
            <a:ext cx="12192000" cy="13685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9698" y="420996"/>
            <a:ext cx="6408801" cy="646331"/>
          </a:xfrm>
          <a:prstGeom prst="rect">
            <a:avLst/>
          </a:prstGeom>
        </p:spPr>
        <p:txBody>
          <a:bodyPr wrap="none">
            <a:spAutoFit/>
          </a:bodyPr>
          <a:lstStyle/>
          <a:p>
            <a:r>
              <a:rPr lang="en-US" sz="3600" b="1" dirty="0">
                <a:solidFill>
                  <a:srgbClr val="FFFFFF"/>
                </a:solidFill>
              </a:rPr>
              <a:t>ADITUM HISTORY TIMELINE</a:t>
            </a:r>
          </a:p>
        </p:txBody>
      </p:sp>
      <p:sp>
        <p:nvSpPr>
          <p:cNvPr id="5" name="Pentagon 43">
            <a:extLst>
              <a:ext uri="{FF2B5EF4-FFF2-40B4-BE49-F238E27FC236}">
                <a16:creationId xmlns:a16="http://schemas.microsoft.com/office/drawing/2014/main" id="{E8C2A46A-814B-4BCC-A605-8565E61A03A1}"/>
              </a:ext>
            </a:extLst>
          </p:cNvPr>
          <p:cNvSpPr/>
          <p:nvPr/>
        </p:nvSpPr>
        <p:spPr>
          <a:xfrm flipV="1">
            <a:off x="-7010" y="2598994"/>
            <a:ext cx="2300053" cy="81652"/>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6" name="Donut 44">
            <a:extLst>
              <a:ext uri="{FF2B5EF4-FFF2-40B4-BE49-F238E27FC236}">
                <a16:creationId xmlns:a16="http://schemas.microsoft.com/office/drawing/2014/main" id="{AE2A8C97-0F12-48FD-86FB-B2C8FF47E29A}"/>
              </a:ext>
            </a:extLst>
          </p:cNvPr>
          <p:cNvSpPr/>
          <p:nvPr/>
        </p:nvSpPr>
        <p:spPr>
          <a:xfrm flipV="1">
            <a:off x="550964" y="1513008"/>
            <a:ext cx="1165043" cy="1165044"/>
          </a:xfrm>
          <a:prstGeom prst="donut">
            <a:avLst>
              <a:gd name="adj" fmla="val 176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D7FB8"/>
              </a:solidFill>
            </a:endParaRPr>
          </a:p>
        </p:txBody>
      </p:sp>
      <p:sp>
        <p:nvSpPr>
          <p:cNvPr id="7" name="Oval 6"/>
          <p:cNvSpPr/>
          <p:nvPr/>
        </p:nvSpPr>
        <p:spPr>
          <a:xfrm>
            <a:off x="628355" y="1592145"/>
            <a:ext cx="1009893" cy="100989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48708" y="1853449"/>
            <a:ext cx="971841" cy="627864"/>
          </a:xfrm>
          <a:prstGeom prst="rect">
            <a:avLst/>
          </a:prstGeom>
          <a:noFill/>
        </p:spPr>
        <p:txBody>
          <a:bodyPr wrap="none" rtlCol="0">
            <a:spAutoFit/>
          </a:bodyPr>
          <a:lstStyle/>
          <a:p>
            <a:pPr algn="ctr">
              <a:lnSpc>
                <a:spcPct val="70000"/>
              </a:lnSpc>
            </a:pPr>
            <a:r>
              <a:rPr lang="en-US" sz="2400" b="1" dirty="0">
                <a:solidFill>
                  <a:srgbClr val="2D7FB8"/>
                </a:solidFill>
              </a:rPr>
              <a:t>2005-</a:t>
            </a:r>
            <a:br>
              <a:rPr lang="en-US" sz="2400" b="1" dirty="0">
                <a:solidFill>
                  <a:srgbClr val="2D7FB8"/>
                </a:solidFill>
              </a:rPr>
            </a:br>
            <a:r>
              <a:rPr lang="en-US" sz="2400" b="1" dirty="0">
                <a:solidFill>
                  <a:srgbClr val="2D7FB8"/>
                </a:solidFill>
              </a:rPr>
              <a:t>2009</a:t>
            </a:r>
          </a:p>
        </p:txBody>
      </p:sp>
      <p:sp>
        <p:nvSpPr>
          <p:cNvPr id="11" name="Rectangle 10"/>
          <p:cNvSpPr/>
          <p:nvPr/>
        </p:nvSpPr>
        <p:spPr>
          <a:xfrm>
            <a:off x="0" y="2712224"/>
            <a:ext cx="2326640" cy="4093428"/>
          </a:xfrm>
          <a:prstGeom prst="rect">
            <a:avLst/>
          </a:prstGeom>
        </p:spPr>
        <p:txBody>
          <a:bodyPr wrap="square">
            <a:spAutoFit/>
          </a:bodyPr>
          <a:lstStyle/>
          <a:p>
            <a:r>
              <a:rPr lang="en-US" sz="1000" dirty="0">
                <a:solidFill>
                  <a:srgbClr val="2D7FB8"/>
                </a:solidFill>
              </a:rPr>
              <a:t>An avid computer geek and serial entrepreneur, Brian Higgins co-founds </a:t>
            </a:r>
            <a:r>
              <a:rPr lang="en-US" sz="1000" dirty="0" err="1">
                <a:solidFill>
                  <a:srgbClr val="2D7FB8"/>
                </a:solidFill>
              </a:rPr>
              <a:t>ForePoint</a:t>
            </a:r>
            <a:r>
              <a:rPr lang="en-US" sz="1000" dirty="0">
                <a:solidFill>
                  <a:srgbClr val="2D7FB8"/>
                </a:solidFill>
              </a:rPr>
              <a:t> Networks with three colleagues, serving as Vice President &amp; Senior Network Engineer. Together, they deliver reliable, secure, affordable rural high-speed Internet to customers becoming Indiana’s fastest growing fixed wireless broadband provider. The company draws the attention of Indiana-based </a:t>
            </a:r>
            <a:r>
              <a:rPr lang="en-US" sz="1000" dirty="0" err="1">
                <a:solidFill>
                  <a:srgbClr val="2D7FB8"/>
                </a:solidFill>
              </a:rPr>
              <a:t>Omnicity</a:t>
            </a:r>
            <a:r>
              <a:rPr lang="en-US" sz="1000" dirty="0">
                <a:solidFill>
                  <a:srgbClr val="2D7FB8"/>
                </a:solidFill>
              </a:rPr>
              <a:t> Corporation, which acquires the business, network infrastructure and subscribers in 2009 to deliver high-speed Internet access to rural subscribers more cost-effectively.</a:t>
            </a:r>
          </a:p>
          <a:p>
            <a:endParaRPr lang="en-US" sz="1000" dirty="0">
              <a:solidFill>
                <a:srgbClr val="2D7FB8"/>
              </a:solidFill>
            </a:endParaRPr>
          </a:p>
          <a:p>
            <a:r>
              <a:rPr lang="en-US" sz="1000" dirty="0">
                <a:solidFill>
                  <a:srgbClr val="2D7FB8"/>
                </a:solidFill>
              </a:rPr>
              <a:t>Understanding the limitations of fixed wireless Internet, Higgins is inspired to design a fiber-based connectivity platform to increase broadband service choice for the commercial real estate industry that provides infrastructure, high-speed broadband connections and is affordable, to close the “digital divide.”</a:t>
            </a:r>
          </a:p>
        </p:txBody>
      </p:sp>
      <p:sp>
        <p:nvSpPr>
          <p:cNvPr id="15" name="Oval 14"/>
          <p:cNvSpPr/>
          <p:nvPr/>
        </p:nvSpPr>
        <p:spPr>
          <a:xfrm>
            <a:off x="2650940" y="1594820"/>
            <a:ext cx="1009893" cy="100989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727304" y="1976639"/>
            <a:ext cx="869349" cy="369332"/>
          </a:xfrm>
          <a:prstGeom prst="rect">
            <a:avLst/>
          </a:prstGeom>
          <a:noFill/>
        </p:spPr>
        <p:txBody>
          <a:bodyPr wrap="none" rtlCol="0">
            <a:spAutoFit/>
          </a:bodyPr>
          <a:lstStyle/>
          <a:p>
            <a:pPr algn="ctr">
              <a:lnSpc>
                <a:spcPct val="70000"/>
              </a:lnSpc>
            </a:pPr>
            <a:r>
              <a:rPr lang="en-US" sz="2400" b="1" dirty="0">
                <a:solidFill>
                  <a:srgbClr val="FFC000"/>
                </a:solidFill>
              </a:rPr>
              <a:t>2014</a:t>
            </a:r>
          </a:p>
        </p:txBody>
      </p:sp>
      <p:sp>
        <p:nvSpPr>
          <p:cNvPr id="18" name="Rectangle 17"/>
          <p:cNvSpPr/>
          <p:nvPr/>
        </p:nvSpPr>
        <p:spPr>
          <a:xfrm>
            <a:off x="2310190" y="2738995"/>
            <a:ext cx="1750786" cy="1831271"/>
          </a:xfrm>
          <a:prstGeom prst="rect">
            <a:avLst/>
          </a:prstGeom>
        </p:spPr>
        <p:txBody>
          <a:bodyPr wrap="square">
            <a:spAutoFit/>
          </a:bodyPr>
          <a:lstStyle/>
          <a:p>
            <a:pPr marL="0" lvl="1">
              <a:lnSpc>
                <a:spcPct val="90000"/>
              </a:lnSpc>
              <a:spcBef>
                <a:spcPts val="0"/>
              </a:spcBef>
              <a:spcAft>
                <a:spcPts val="600"/>
              </a:spcAft>
            </a:pPr>
            <a:r>
              <a:rPr lang="en-US" sz="1000" dirty="0">
                <a:solidFill>
                  <a:schemeClr val="bg1">
                    <a:lumMod val="65000"/>
                  </a:schemeClr>
                </a:solidFill>
              </a:rPr>
              <a:t>Norwalk, Connecticut-based company, </a:t>
            </a:r>
            <a:r>
              <a:rPr lang="en-US" sz="1000" dirty="0" err="1">
                <a:solidFill>
                  <a:schemeClr val="bg1">
                    <a:lumMod val="65000"/>
                  </a:schemeClr>
                </a:solidFill>
              </a:rPr>
              <a:t>Aditum</a:t>
            </a:r>
            <a:r>
              <a:rPr lang="en-US" sz="1000" dirty="0">
                <a:solidFill>
                  <a:schemeClr val="bg1">
                    <a:lumMod val="65000"/>
                  </a:schemeClr>
                </a:solidFill>
              </a:rPr>
              <a:t> officially begins development with founder &amp; CEO, Brian Higgins, at the helm. Naming his company </a:t>
            </a:r>
            <a:r>
              <a:rPr lang="en-US" sz="1000" dirty="0" err="1">
                <a:solidFill>
                  <a:schemeClr val="bg1">
                    <a:lumMod val="65000"/>
                  </a:schemeClr>
                </a:solidFill>
              </a:rPr>
              <a:t>Aditum</a:t>
            </a:r>
            <a:r>
              <a:rPr lang="en-US" sz="1000" dirty="0">
                <a:solidFill>
                  <a:schemeClr val="bg1">
                    <a:lumMod val="65000"/>
                  </a:schemeClr>
                </a:solidFill>
              </a:rPr>
              <a:t>, which in Latin means, </a:t>
            </a:r>
            <a:r>
              <a:rPr lang="en-US" sz="1000" i="1" dirty="0">
                <a:solidFill>
                  <a:schemeClr val="bg1">
                    <a:lumMod val="65000"/>
                  </a:schemeClr>
                </a:solidFill>
              </a:rPr>
              <a:t>to control access</a:t>
            </a:r>
            <a:r>
              <a:rPr lang="en-US" sz="1000" dirty="0">
                <a:solidFill>
                  <a:schemeClr val="bg1">
                    <a:lumMod val="65000"/>
                  </a:schemeClr>
                </a:solidFill>
              </a:rPr>
              <a:t>, a nod to revolutionizing how the real estate industry connects to the Internet</a:t>
            </a:r>
            <a:r>
              <a:rPr lang="en-US" sz="1000" i="1" dirty="0">
                <a:solidFill>
                  <a:schemeClr val="bg1">
                    <a:lumMod val="65000"/>
                  </a:schemeClr>
                </a:solidFill>
              </a:rPr>
              <a:t>. </a:t>
            </a:r>
          </a:p>
          <a:p>
            <a:pPr marL="0" lvl="1">
              <a:lnSpc>
                <a:spcPct val="90000"/>
              </a:lnSpc>
              <a:spcBef>
                <a:spcPts val="0"/>
              </a:spcBef>
              <a:spcAft>
                <a:spcPts val="600"/>
              </a:spcAft>
            </a:pPr>
            <a:endParaRPr lang="en-US" sz="1000" i="1" dirty="0">
              <a:solidFill>
                <a:schemeClr val="bg1">
                  <a:lumMod val="65000"/>
                </a:schemeClr>
              </a:solidFill>
            </a:endParaRPr>
          </a:p>
        </p:txBody>
      </p:sp>
      <p:sp>
        <p:nvSpPr>
          <p:cNvPr id="22" name="Oval 21"/>
          <p:cNvSpPr/>
          <p:nvPr/>
        </p:nvSpPr>
        <p:spPr>
          <a:xfrm>
            <a:off x="4356876" y="1594820"/>
            <a:ext cx="1009893" cy="100989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423715" y="1976639"/>
            <a:ext cx="869349" cy="369332"/>
          </a:xfrm>
          <a:prstGeom prst="rect">
            <a:avLst/>
          </a:prstGeom>
          <a:noFill/>
        </p:spPr>
        <p:txBody>
          <a:bodyPr wrap="none" rtlCol="0">
            <a:spAutoFit/>
          </a:bodyPr>
          <a:lstStyle/>
          <a:p>
            <a:pPr algn="ctr">
              <a:lnSpc>
                <a:spcPct val="70000"/>
              </a:lnSpc>
            </a:pPr>
            <a:r>
              <a:rPr lang="en-US" sz="2400" b="1" dirty="0">
                <a:solidFill>
                  <a:srgbClr val="00B050"/>
                </a:solidFill>
              </a:rPr>
              <a:t>2015</a:t>
            </a:r>
          </a:p>
        </p:txBody>
      </p:sp>
      <p:sp>
        <p:nvSpPr>
          <p:cNvPr id="24" name="TextBox 23"/>
          <p:cNvSpPr txBox="1"/>
          <p:nvPr/>
        </p:nvSpPr>
        <p:spPr>
          <a:xfrm>
            <a:off x="4075629" y="2675884"/>
            <a:ext cx="1750786" cy="3000821"/>
          </a:xfrm>
          <a:prstGeom prst="rect">
            <a:avLst/>
          </a:prstGeom>
          <a:noFill/>
        </p:spPr>
        <p:txBody>
          <a:bodyPr wrap="square" rtlCol="0">
            <a:spAutoFit/>
          </a:bodyPr>
          <a:lstStyle/>
          <a:p>
            <a:pPr>
              <a:lnSpc>
                <a:spcPct val="90000"/>
              </a:lnSpc>
            </a:pPr>
            <a:r>
              <a:rPr lang="en-US" sz="1000" dirty="0" err="1">
                <a:solidFill>
                  <a:srgbClr val="2D7FB8"/>
                </a:solidFill>
              </a:rPr>
              <a:t>Aditum’s</a:t>
            </a:r>
            <a:r>
              <a:rPr lang="en-US" sz="1000" dirty="0">
                <a:solidFill>
                  <a:srgbClr val="2D7FB8"/>
                </a:solidFill>
              </a:rPr>
              <a:t> broadband platform starts to garner acclaim and is installed in its first building, in the Western United States.</a:t>
            </a:r>
          </a:p>
          <a:p>
            <a:pPr>
              <a:lnSpc>
                <a:spcPct val="90000"/>
              </a:lnSpc>
            </a:pPr>
            <a:endParaRPr lang="en-US" sz="1000" dirty="0">
              <a:solidFill>
                <a:srgbClr val="2D7FB8"/>
              </a:solidFill>
            </a:endParaRPr>
          </a:p>
          <a:p>
            <a:pPr>
              <a:lnSpc>
                <a:spcPct val="90000"/>
              </a:lnSpc>
            </a:pPr>
            <a:r>
              <a:rPr lang="en-US" sz="1000" dirty="0">
                <a:solidFill>
                  <a:srgbClr val="2D7FB8"/>
                </a:solidFill>
              </a:rPr>
              <a:t>The commercial real estate industry begins to leverage </a:t>
            </a:r>
            <a:r>
              <a:rPr lang="en-US" sz="1000" dirty="0" err="1">
                <a:solidFill>
                  <a:srgbClr val="2D7FB8"/>
                </a:solidFill>
              </a:rPr>
              <a:t>Aditum’s</a:t>
            </a:r>
            <a:r>
              <a:rPr lang="en-US" sz="1000" dirty="0">
                <a:solidFill>
                  <a:srgbClr val="2D7FB8"/>
                </a:solidFill>
              </a:rPr>
              <a:t>  network software platform to accelerate the installation of competitive, high-quality multi-tenant Internet access , capable of achieving speeds of up to 10 Gigabits of broadband service to a building and speeds up to 1 Gigabit are possible to individual tenants – while increasing Net Operating Income (NOI) to the property. </a:t>
            </a:r>
          </a:p>
        </p:txBody>
      </p:sp>
      <p:sp>
        <p:nvSpPr>
          <p:cNvPr id="28" name="Oval 27"/>
          <p:cNvSpPr/>
          <p:nvPr/>
        </p:nvSpPr>
        <p:spPr>
          <a:xfrm>
            <a:off x="6018441" y="1594820"/>
            <a:ext cx="1009893" cy="100989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088573" y="1976639"/>
            <a:ext cx="869349" cy="369332"/>
          </a:xfrm>
          <a:prstGeom prst="rect">
            <a:avLst/>
          </a:prstGeom>
          <a:noFill/>
        </p:spPr>
        <p:txBody>
          <a:bodyPr wrap="none" rtlCol="0">
            <a:spAutoFit/>
          </a:bodyPr>
          <a:lstStyle/>
          <a:p>
            <a:pPr algn="ctr">
              <a:lnSpc>
                <a:spcPct val="70000"/>
              </a:lnSpc>
            </a:pPr>
            <a:r>
              <a:rPr lang="en-US" sz="2400" b="1" dirty="0">
                <a:solidFill>
                  <a:srgbClr val="996633"/>
                </a:solidFill>
              </a:rPr>
              <a:t>2016</a:t>
            </a:r>
          </a:p>
        </p:txBody>
      </p:sp>
      <p:sp>
        <p:nvSpPr>
          <p:cNvPr id="30" name="TextBox 29"/>
          <p:cNvSpPr txBox="1"/>
          <p:nvPr/>
        </p:nvSpPr>
        <p:spPr>
          <a:xfrm>
            <a:off x="5790326" y="2732314"/>
            <a:ext cx="1663330" cy="787395"/>
          </a:xfrm>
          <a:prstGeom prst="rect">
            <a:avLst/>
          </a:prstGeom>
          <a:noFill/>
        </p:spPr>
        <p:txBody>
          <a:bodyPr wrap="square" rtlCol="0">
            <a:spAutoFit/>
          </a:bodyPr>
          <a:lstStyle/>
          <a:p>
            <a:pPr>
              <a:lnSpc>
                <a:spcPct val="90000"/>
              </a:lnSpc>
            </a:pPr>
            <a:r>
              <a:rPr lang="en-US" sz="1000" dirty="0" err="1">
                <a:solidFill>
                  <a:schemeClr val="bg1">
                    <a:lumMod val="65000"/>
                  </a:schemeClr>
                </a:solidFill>
              </a:rPr>
              <a:t>Aditum</a:t>
            </a:r>
            <a:r>
              <a:rPr lang="en-US" sz="1000" dirty="0">
                <a:solidFill>
                  <a:schemeClr val="bg1">
                    <a:lumMod val="65000"/>
                  </a:schemeClr>
                </a:solidFill>
              </a:rPr>
              <a:t> moves from a private data center to Microsoft’s Azure Cloud and adds infrastructure </a:t>
            </a:r>
            <a:br>
              <a:rPr lang="en-US" sz="1000" dirty="0">
                <a:solidFill>
                  <a:schemeClr val="bg1">
                    <a:lumMod val="65000"/>
                  </a:schemeClr>
                </a:solidFill>
              </a:rPr>
            </a:br>
            <a:r>
              <a:rPr lang="en-US" sz="1000" dirty="0">
                <a:solidFill>
                  <a:schemeClr val="bg1">
                    <a:lumMod val="65000"/>
                  </a:schemeClr>
                </a:solidFill>
              </a:rPr>
              <a:t>geo-redundancy service.</a:t>
            </a:r>
          </a:p>
        </p:txBody>
      </p:sp>
      <p:sp>
        <p:nvSpPr>
          <p:cNvPr id="34" name="Oval 33"/>
          <p:cNvSpPr/>
          <p:nvPr/>
        </p:nvSpPr>
        <p:spPr>
          <a:xfrm>
            <a:off x="7663312" y="1594820"/>
            <a:ext cx="1009893" cy="100989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7731875" y="1976639"/>
            <a:ext cx="869349" cy="369332"/>
          </a:xfrm>
          <a:prstGeom prst="rect">
            <a:avLst/>
          </a:prstGeom>
          <a:noFill/>
        </p:spPr>
        <p:txBody>
          <a:bodyPr wrap="none" rtlCol="0">
            <a:spAutoFit/>
          </a:bodyPr>
          <a:lstStyle/>
          <a:p>
            <a:pPr algn="ctr">
              <a:lnSpc>
                <a:spcPct val="70000"/>
              </a:lnSpc>
            </a:pPr>
            <a:r>
              <a:rPr lang="en-US" sz="2400" b="1" dirty="0">
                <a:solidFill>
                  <a:schemeClr val="bg1">
                    <a:lumMod val="50000"/>
                  </a:schemeClr>
                </a:solidFill>
              </a:rPr>
              <a:t>2017</a:t>
            </a:r>
          </a:p>
        </p:txBody>
      </p:sp>
      <p:sp>
        <p:nvSpPr>
          <p:cNvPr id="36" name="Rectangle 35"/>
          <p:cNvSpPr/>
          <p:nvPr/>
        </p:nvSpPr>
        <p:spPr>
          <a:xfrm>
            <a:off x="7350670" y="2705868"/>
            <a:ext cx="1717130" cy="2446824"/>
          </a:xfrm>
          <a:prstGeom prst="rect">
            <a:avLst/>
          </a:prstGeom>
        </p:spPr>
        <p:txBody>
          <a:bodyPr wrap="square">
            <a:spAutoFit/>
          </a:bodyPr>
          <a:lstStyle/>
          <a:p>
            <a:pPr>
              <a:lnSpc>
                <a:spcPct val="90000"/>
              </a:lnSpc>
              <a:spcAft>
                <a:spcPts val="600"/>
              </a:spcAft>
            </a:pPr>
            <a:r>
              <a:rPr lang="en-US" sz="1000" dirty="0">
                <a:solidFill>
                  <a:srgbClr val="2D7FB8"/>
                </a:solidFill>
              </a:rPr>
              <a:t>Seeking to remedy a common challenge in MDU management, configuring and supporting the tenant router, </a:t>
            </a:r>
            <a:r>
              <a:rPr lang="en-US" sz="1000" dirty="0" err="1">
                <a:solidFill>
                  <a:srgbClr val="2D7FB8"/>
                </a:solidFill>
              </a:rPr>
              <a:t>Aditum</a:t>
            </a:r>
            <a:r>
              <a:rPr lang="en-US" sz="1000" dirty="0">
                <a:solidFill>
                  <a:srgbClr val="2D7FB8"/>
                </a:solidFill>
              </a:rPr>
              <a:t> introduces the Zero Touch system that intelligently auto-configures the MDU/small business router that starts when plugged into the </a:t>
            </a:r>
            <a:r>
              <a:rPr lang="en-US" sz="1000" dirty="0" err="1">
                <a:solidFill>
                  <a:srgbClr val="2D7FB8"/>
                </a:solidFill>
              </a:rPr>
              <a:t>Aditum</a:t>
            </a:r>
            <a:r>
              <a:rPr lang="en-US" sz="1000" dirty="0">
                <a:solidFill>
                  <a:srgbClr val="2D7FB8"/>
                </a:solidFill>
              </a:rPr>
              <a:t> system. The Zero Touch commercial-grade routers are available to MSPs, VARs, satellite dealers, property management, </a:t>
            </a:r>
            <a:br>
              <a:rPr lang="en-US" sz="1000" dirty="0">
                <a:solidFill>
                  <a:srgbClr val="2D7FB8"/>
                </a:solidFill>
              </a:rPr>
            </a:br>
            <a:r>
              <a:rPr lang="en-US" sz="1000" dirty="0">
                <a:solidFill>
                  <a:srgbClr val="2D7FB8"/>
                </a:solidFill>
              </a:rPr>
              <a:t>and property owners.</a:t>
            </a:r>
          </a:p>
        </p:txBody>
      </p:sp>
      <p:sp>
        <p:nvSpPr>
          <p:cNvPr id="40" name="Oval 39"/>
          <p:cNvSpPr/>
          <p:nvPr/>
        </p:nvSpPr>
        <p:spPr>
          <a:xfrm>
            <a:off x="9362803" y="1594820"/>
            <a:ext cx="1009893" cy="100989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9431364" y="1976639"/>
            <a:ext cx="869349" cy="369332"/>
          </a:xfrm>
          <a:prstGeom prst="rect">
            <a:avLst/>
          </a:prstGeom>
          <a:noFill/>
        </p:spPr>
        <p:txBody>
          <a:bodyPr wrap="none" rtlCol="0">
            <a:spAutoFit/>
          </a:bodyPr>
          <a:lstStyle/>
          <a:p>
            <a:pPr algn="ctr">
              <a:lnSpc>
                <a:spcPct val="70000"/>
              </a:lnSpc>
            </a:pPr>
            <a:r>
              <a:rPr lang="en-US" sz="2400" b="1" dirty="0">
                <a:solidFill>
                  <a:srgbClr val="FF0000"/>
                </a:solidFill>
              </a:rPr>
              <a:t>2018</a:t>
            </a:r>
          </a:p>
        </p:txBody>
      </p:sp>
      <p:sp>
        <p:nvSpPr>
          <p:cNvPr id="42" name="Rectangle 41"/>
          <p:cNvSpPr/>
          <p:nvPr/>
        </p:nvSpPr>
        <p:spPr>
          <a:xfrm>
            <a:off x="9027058" y="2712612"/>
            <a:ext cx="1734076" cy="1341393"/>
          </a:xfrm>
          <a:prstGeom prst="rect">
            <a:avLst/>
          </a:prstGeom>
        </p:spPr>
        <p:txBody>
          <a:bodyPr wrap="square">
            <a:spAutoFit/>
          </a:bodyPr>
          <a:lstStyle/>
          <a:p>
            <a:pPr>
              <a:lnSpc>
                <a:spcPct val="90000"/>
              </a:lnSpc>
              <a:spcAft>
                <a:spcPts val="600"/>
              </a:spcAft>
            </a:pPr>
            <a:r>
              <a:rPr lang="en-US" sz="1000" dirty="0">
                <a:solidFill>
                  <a:schemeClr val="bg1">
                    <a:lumMod val="65000"/>
                  </a:schemeClr>
                </a:solidFill>
              </a:rPr>
              <a:t>Growing in popularity, with installations from coast to coast,  </a:t>
            </a:r>
            <a:r>
              <a:rPr lang="en-US" sz="1000" dirty="0" err="1">
                <a:solidFill>
                  <a:schemeClr val="bg1">
                    <a:lumMod val="65000"/>
                  </a:schemeClr>
                </a:solidFill>
              </a:rPr>
              <a:t>Aditum’s</a:t>
            </a:r>
            <a:r>
              <a:rPr lang="en-US" sz="1000" dirty="0">
                <a:solidFill>
                  <a:schemeClr val="bg1">
                    <a:lumMod val="65000"/>
                  </a:schemeClr>
                </a:solidFill>
              </a:rPr>
              <a:t> developers continue to enhance </a:t>
            </a:r>
            <a:r>
              <a:rPr lang="en-US" sz="1000" dirty="0" err="1">
                <a:solidFill>
                  <a:schemeClr val="bg1">
                    <a:lumMod val="65000"/>
                  </a:schemeClr>
                </a:solidFill>
              </a:rPr>
              <a:t>Aditum’s</a:t>
            </a:r>
            <a:r>
              <a:rPr lang="en-US" sz="1000" dirty="0">
                <a:solidFill>
                  <a:schemeClr val="bg1">
                    <a:lumMod val="65000"/>
                  </a:schemeClr>
                </a:solidFill>
              </a:rPr>
              <a:t> operating system to help drive the continual quality improvements needed to keep operations competitive. </a:t>
            </a:r>
          </a:p>
        </p:txBody>
      </p:sp>
      <p:sp>
        <p:nvSpPr>
          <p:cNvPr id="46" name="Oval 45"/>
          <p:cNvSpPr/>
          <p:nvPr/>
        </p:nvSpPr>
        <p:spPr>
          <a:xfrm>
            <a:off x="10969081" y="1594820"/>
            <a:ext cx="1009893" cy="100989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1037644" y="1976639"/>
            <a:ext cx="869349" cy="369332"/>
          </a:xfrm>
          <a:prstGeom prst="rect">
            <a:avLst/>
          </a:prstGeom>
          <a:noFill/>
        </p:spPr>
        <p:txBody>
          <a:bodyPr wrap="none" rtlCol="0">
            <a:spAutoFit/>
          </a:bodyPr>
          <a:lstStyle/>
          <a:p>
            <a:pPr algn="ctr">
              <a:lnSpc>
                <a:spcPct val="70000"/>
              </a:lnSpc>
            </a:pPr>
            <a:r>
              <a:rPr lang="en-US" sz="2400" b="1" dirty="0"/>
              <a:t>2019</a:t>
            </a:r>
          </a:p>
        </p:txBody>
      </p:sp>
      <p:sp>
        <p:nvSpPr>
          <p:cNvPr id="48" name="Rectangle 47"/>
          <p:cNvSpPr/>
          <p:nvPr/>
        </p:nvSpPr>
        <p:spPr>
          <a:xfrm>
            <a:off x="10735733" y="2731995"/>
            <a:ext cx="1456267" cy="1895391"/>
          </a:xfrm>
          <a:prstGeom prst="rect">
            <a:avLst/>
          </a:prstGeom>
        </p:spPr>
        <p:txBody>
          <a:bodyPr wrap="square">
            <a:spAutoFit/>
          </a:bodyPr>
          <a:lstStyle/>
          <a:p>
            <a:pPr>
              <a:lnSpc>
                <a:spcPct val="90000"/>
              </a:lnSpc>
              <a:spcAft>
                <a:spcPts val="600"/>
              </a:spcAft>
            </a:pPr>
            <a:r>
              <a:rPr lang="en-US" sz="1000" dirty="0">
                <a:solidFill>
                  <a:srgbClr val="2D7FB8"/>
                </a:solidFill>
              </a:rPr>
              <a:t>While </a:t>
            </a:r>
            <a:r>
              <a:rPr lang="en-US" sz="1000" dirty="0" err="1">
                <a:solidFill>
                  <a:srgbClr val="2D7FB8"/>
                </a:solidFill>
              </a:rPr>
              <a:t>Aditum</a:t>
            </a:r>
            <a:r>
              <a:rPr lang="en-US" sz="1000" dirty="0">
                <a:solidFill>
                  <a:srgbClr val="2D7FB8"/>
                </a:solidFill>
              </a:rPr>
              <a:t> made tremendous inroads in the commercial real estate community since its inception; it continues to dominate its space. The company becomes a firm favorite with key commercial real estate enterprises as a result of product versatility and marketing.</a:t>
            </a:r>
          </a:p>
        </p:txBody>
      </p:sp>
      <p:sp>
        <p:nvSpPr>
          <p:cNvPr id="50" name="Pentagon 43">
            <a:extLst>
              <a:ext uri="{FF2B5EF4-FFF2-40B4-BE49-F238E27FC236}">
                <a16:creationId xmlns:a16="http://schemas.microsoft.com/office/drawing/2014/main" id="{E8C2A46A-814B-4BCC-A605-8565E61A03A1}"/>
              </a:ext>
            </a:extLst>
          </p:cNvPr>
          <p:cNvSpPr/>
          <p:nvPr/>
        </p:nvSpPr>
        <p:spPr>
          <a:xfrm flipV="1">
            <a:off x="5413800" y="5815024"/>
            <a:ext cx="6773717" cy="90962"/>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51" name="Donut 44">
            <a:extLst>
              <a:ext uri="{FF2B5EF4-FFF2-40B4-BE49-F238E27FC236}">
                <a16:creationId xmlns:a16="http://schemas.microsoft.com/office/drawing/2014/main" id="{AE2A8C97-0F12-48FD-86FB-B2C8FF47E29A}"/>
              </a:ext>
            </a:extLst>
          </p:cNvPr>
          <p:cNvSpPr/>
          <p:nvPr/>
        </p:nvSpPr>
        <p:spPr>
          <a:xfrm flipV="1">
            <a:off x="5976257" y="4743111"/>
            <a:ext cx="1165043" cy="1165044"/>
          </a:xfrm>
          <a:prstGeom prst="donut">
            <a:avLst>
              <a:gd name="adj" fmla="val 1762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D7FB8"/>
              </a:solidFill>
            </a:endParaRPr>
          </a:p>
        </p:txBody>
      </p:sp>
      <p:sp>
        <p:nvSpPr>
          <p:cNvPr id="52" name="Oval 51"/>
          <p:cNvSpPr/>
          <p:nvPr/>
        </p:nvSpPr>
        <p:spPr>
          <a:xfrm>
            <a:off x="6053648" y="4823442"/>
            <a:ext cx="1009893" cy="1009893"/>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6125254" y="5205261"/>
            <a:ext cx="869349" cy="369332"/>
          </a:xfrm>
          <a:prstGeom prst="rect">
            <a:avLst/>
          </a:prstGeom>
          <a:noFill/>
        </p:spPr>
        <p:txBody>
          <a:bodyPr wrap="none" rtlCol="0">
            <a:spAutoFit/>
          </a:bodyPr>
          <a:lstStyle/>
          <a:p>
            <a:pPr algn="ctr">
              <a:lnSpc>
                <a:spcPct val="70000"/>
              </a:lnSpc>
            </a:pPr>
            <a:r>
              <a:rPr lang="en-US" sz="2400" b="1" dirty="0">
                <a:solidFill>
                  <a:schemeClr val="accent5">
                    <a:lumMod val="75000"/>
                  </a:schemeClr>
                </a:solidFill>
              </a:rPr>
              <a:t>2020</a:t>
            </a:r>
          </a:p>
        </p:txBody>
      </p:sp>
      <p:sp>
        <p:nvSpPr>
          <p:cNvPr id="54" name="TextBox 53"/>
          <p:cNvSpPr txBox="1"/>
          <p:nvPr/>
        </p:nvSpPr>
        <p:spPr>
          <a:xfrm>
            <a:off x="7152542" y="5202439"/>
            <a:ext cx="3828713" cy="369332"/>
          </a:xfrm>
          <a:prstGeom prst="rect">
            <a:avLst/>
          </a:prstGeom>
          <a:noFill/>
        </p:spPr>
        <p:txBody>
          <a:bodyPr wrap="square" rtlCol="0">
            <a:spAutoFit/>
          </a:bodyPr>
          <a:lstStyle/>
          <a:p>
            <a:pPr>
              <a:lnSpc>
                <a:spcPct val="70000"/>
              </a:lnSpc>
            </a:pPr>
            <a:r>
              <a:rPr lang="en-US" sz="2400" b="1" dirty="0">
                <a:solidFill>
                  <a:schemeClr val="accent5">
                    <a:lumMod val="75000"/>
                  </a:schemeClr>
                </a:solidFill>
              </a:rPr>
              <a:t>&amp; BEYOND</a:t>
            </a:r>
          </a:p>
        </p:txBody>
      </p:sp>
      <p:sp>
        <p:nvSpPr>
          <p:cNvPr id="62" name="Rectangle 61"/>
          <p:cNvSpPr/>
          <p:nvPr/>
        </p:nvSpPr>
        <p:spPr>
          <a:xfrm>
            <a:off x="5698409" y="5978745"/>
            <a:ext cx="6096000" cy="553998"/>
          </a:xfrm>
          <a:prstGeom prst="rect">
            <a:avLst/>
          </a:prstGeom>
        </p:spPr>
        <p:txBody>
          <a:bodyPr>
            <a:spAutoFit/>
          </a:bodyPr>
          <a:lstStyle/>
          <a:p>
            <a:r>
              <a:rPr lang="en-US" sz="1000" dirty="0">
                <a:solidFill>
                  <a:schemeClr val="bg1">
                    <a:lumMod val="65000"/>
                  </a:schemeClr>
                </a:solidFill>
              </a:rPr>
              <a:t>Aditum, innovator of commercial real estate (CRE) fiber-to-the-premise broadband platform introduces new software updates and Zero-Touch models to add additional features, performance and options to residence and business customers’ premises without breaking the bank.</a:t>
            </a:r>
          </a:p>
        </p:txBody>
      </p:sp>
      <p:sp>
        <p:nvSpPr>
          <p:cNvPr id="63" name="Pentagon 43">
            <a:extLst>
              <a:ext uri="{FF2B5EF4-FFF2-40B4-BE49-F238E27FC236}">
                <a16:creationId xmlns:a16="http://schemas.microsoft.com/office/drawing/2014/main" id="{E8C2A46A-814B-4BCC-A605-8565E61A03A1}"/>
              </a:ext>
            </a:extLst>
          </p:cNvPr>
          <p:cNvSpPr/>
          <p:nvPr/>
        </p:nvSpPr>
        <p:spPr>
          <a:xfrm rot="16200000" flipV="1">
            <a:off x="4934458" y="6291631"/>
            <a:ext cx="1052559" cy="99347"/>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Tree>
    <p:extLst>
      <p:ext uri="{BB962C8B-B14F-4D97-AF65-F5344CB8AC3E}">
        <p14:creationId xmlns:p14="http://schemas.microsoft.com/office/powerpoint/2010/main" val="361109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9B2E6F-A066-1045-8B95-F577B42256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35123" y="1493790"/>
            <a:ext cx="6684338" cy="4914955"/>
          </a:xfrm>
          <a:prstGeom prst="rect">
            <a:avLst/>
          </a:prstGeom>
        </p:spPr>
      </p:pic>
      <p:sp>
        <p:nvSpPr>
          <p:cNvPr id="2" name="Rectangle 1">
            <a:extLst>
              <a:ext uri="{FF2B5EF4-FFF2-40B4-BE49-F238E27FC236}">
                <a16:creationId xmlns:a16="http://schemas.microsoft.com/office/drawing/2014/main" id="{C8ECAFB7-E805-45F5-ABC8-45B4333712D0}"/>
              </a:ext>
            </a:extLst>
          </p:cNvPr>
          <p:cNvSpPr/>
          <p:nvPr/>
        </p:nvSpPr>
        <p:spPr>
          <a:xfrm>
            <a:off x="0" y="0"/>
            <a:ext cx="12192000" cy="1368518"/>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p:cNvSpPr/>
          <p:nvPr/>
        </p:nvSpPr>
        <p:spPr>
          <a:xfrm>
            <a:off x="695509" y="183127"/>
            <a:ext cx="8826484" cy="535531"/>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WHAT DOES ADITUM DO?</a:t>
            </a:r>
          </a:p>
        </p:txBody>
      </p:sp>
      <p:sp>
        <p:nvSpPr>
          <p:cNvPr id="23" name="Rectangle 22">
            <a:extLst>
              <a:ext uri="{FF2B5EF4-FFF2-40B4-BE49-F238E27FC236}">
                <a16:creationId xmlns:a16="http://schemas.microsoft.com/office/drawing/2014/main" id="{2BF1A534-9189-4C83-B954-C2987A11901C}"/>
              </a:ext>
            </a:extLst>
          </p:cNvPr>
          <p:cNvSpPr/>
          <p:nvPr/>
        </p:nvSpPr>
        <p:spPr>
          <a:xfrm>
            <a:off x="1971881" y="6533325"/>
            <a:ext cx="10220120" cy="217728"/>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3" name="Rectangle 32">
            <a:extLst>
              <a:ext uri="{FF2B5EF4-FFF2-40B4-BE49-F238E27FC236}">
                <a16:creationId xmlns:a16="http://schemas.microsoft.com/office/drawing/2014/main" id="{19B254A0-E6C0-754C-87A6-734F070F8CDD}"/>
              </a:ext>
            </a:extLst>
          </p:cNvPr>
          <p:cNvSpPr/>
          <p:nvPr/>
        </p:nvSpPr>
        <p:spPr>
          <a:xfrm>
            <a:off x="5726888" y="5285990"/>
            <a:ext cx="232942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cs typeface="+mn-cs"/>
              </a:rPr>
              <a:t>LANDLORD </a:t>
            </a:r>
          </a:p>
        </p:txBody>
      </p:sp>
      <p:sp>
        <p:nvSpPr>
          <p:cNvPr id="34" name="Rectangle 33">
            <a:extLst>
              <a:ext uri="{FF2B5EF4-FFF2-40B4-BE49-F238E27FC236}">
                <a16:creationId xmlns:a16="http://schemas.microsoft.com/office/drawing/2014/main" id="{296D58AC-A48B-D34C-83F3-BB3453F5190D}"/>
              </a:ext>
            </a:extLst>
          </p:cNvPr>
          <p:cNvSpPr/>
          <p:nvPr/>
        </p:nvSpPr>
        <p:spPr>
          <a:xfrm>
            <a:off x="9083342" y="5319041"/>
            <a:ext cx="217915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cs typeface="+mn-cs"/>
              </a:rPr>
              <a:t>TENANTS</a:t>
            </a:r>
          </a:p>
        </p:txBody>
      </p:sp>
      <p:pic>
        <p:nvPicPr>
          <p:cNvPr id="8" name="Picture 7">
            <a:extLst>
              <a:ext uri="{FF2B5EF4-FFF2-40B4-BE49-F238E27FC236}">
                <a16:creationId xmlns:a16="http://schemas.microsoft.com/office/drawing/2014/main" id="{C2064908-77A2-982D-9B75-F211994629EB}"/>
              </a:ext>
            </a:extLst>
          </p:cNvPr>
          <p:cNvPicPr>
            <a:picLocks noChangeAspect="1"/>
          </p:cNvPicPr>
          <p:nvPr/>
        </p:nvPicPr>
        <p:blipFill>
          <a:blip r:embed="rId4"/>
          <a:stretch>
            <a:fillRect/>
          </a:stretch>
        </p:blipFill>
        <p:spPr>
          <a:xfrm>
            <a:off x="92230" y="6362601"/>
            <a:ext cx="1755319" cy="428645"/>
          </a:xfrm>
          <a:prstGeom prst="rect">
            <a:avLst/>
          </a:prstGeom>
        </p:spPr>
      </p:pic>
      <p:sp>
        <p:nvSpPr>
          <p:cNvPr id="6" name="Content Placeholder 2">
            <a:extLst>
              <a:ext uri="{FF2B5EF4-FFF2-40B4-BE49-F238E27FC236}">
                <a16:creationId xmlns:a16="http://schemas.microsoft.com/office/drawing/2014/main" id="{C724718E-A192-F67B-88CA-2476FEFF1635}"/>
              </a:ext>
            </a:extLst>
          </p:cNvPr>
          <p:cNvSpPr txBox="1">
            <a:spLocks/>
          </p:cNvSpPr>
          <p:nvPr/>
        </p:nvSpPr>
        <p:spPr>
          <a:xfrm>
            <a:off x="360466" y="2405101"/>
            <a:ext cx="4929353" cy="3376053"/>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2000" dirty="0">
                <a:solidFill>
                  <a:prstClr val="black"/>
                </a:solidFill>
                <a:latin typeface="Prometo" panose="020B0404030203060203" pitchFamily="34" charset="0"/>
              </a:rPr>
              <a:t>	</a:t>
            </a:r>
            <a:r>
              <a:rPr kumimoji="0" lang="en-US" sz="2000" b="0" i="0" u="none" strike="noStrike" kern="1200" cap="none" spc="0" normalizeH="0" baseline="0" noProof="0" dirty="0">
                <a:ln>
                  <a:noFill/>
                </a:ln>
                <a:solidFill>
                  <a:prstClr val="black"/>
                </a:solidFill>
                <a:effectLst/>
                <a:uLnTx/>
                <a:uFillTx/>
                <a:latin typeface="Prometo" panose="020B0404030203060203" pitchFamily="34" charset="0"/>
              </a:rPr>
              <a:t>Property NOI</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Prometo" panose="020B0404030203060203"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Prometo" panose="020B0404030203060203"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rometo" panose="020B0404030203060203" pitchFamily="34" charset="0"/>
              </a:rPr>
              <a:t>Provides a luxury amenity property</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Prometo" panose="020B0404030203060203"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rometo" panose="020B0404030203060203" pitchFamily="34" charset="0"/>
              </a:rPr>
              <a:t>Is “Turn-key”</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Prometo" panose="020B0404030203060203"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rometo" panose="020B0404030203060203" pitchFamily="34" charset="0"/>
              </a:rPr>
              <a:t>Has Proven ROI</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dirty="0">
              <a:solidFill>
                <a:prstClr val="black"/>
              </a:solidFill>
              <a:latin typeface="Prometo" panose="020B0404030203060203"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solidFill>
                  <a:prstClr val="black"/>
                </a:solidFill>
                <a:latin typeface="Prometo" panose="020B0404030203060203" pitchFamily="34" charset="0"/>
              </a:rPr>
              <a:t>Greater building operation control</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Prometo" panose="020B0404030203060203" pitchFamily="34" charset="0"/>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solidFill>
                  <a:prstClr val="black"/>
                </a:solidFill>
                <a:latin typeface="Prometo" panose="020B0404030203060203" pitchFamily="34" charset="0"/>
              </a:rPr>
              <a:t>Every building &amp; tenant needs internet</a:t>
            </a:r>
            <a:endParaRPr kumimoji="0" lang="en-US" sz="2000" b="0" i="0" u="none" strike="noStrike" kern="1200" cap="none" spc="0" normalizeH="0" baseline="0" noProof="0" dirty="0">
              <a:ln>
                <a:noFill/>
              </a:ln>
              <a:solidFill>
                <a:prstClr val="black"/>
              </a:solidFill>
              <a:effectLst/>
              <a:uLnTx/>
              <a:uFillTx/>
              <a:latin typeface="Prometo" panose="020B0404030203060203" pitchFamily="34" charset="0"/>
            </a:endParaRPr>
          </a:p>
          <a:p>
            <a:endParaRPr lang="en-US" sz="2200" dirty="0">
              <a:latin typeface="Prometo" panose="020B0404030203060203" pitchFamily="34" charset="0"/>
              <a:ea typeface="Segoe UI" panose="020B0502040204020203" pitchFamily="34" charset="0"/>
              <a:cs typeface="Segoe UI" panose="020B0502040204020203" pitchFamily="34" charset="0"/>
            </a:endParaRPr>
          </a:p>
        </p:txBody>
      </p:sp>
      <p:sp>
        <p:nvSpPr>
          <p:cNvPr id="9" name="Arrow: Up 8">
            <a:extLst>
              <a:ext uri="{FF2B5EF4-FFF2-40B4-BE49-F238E27FC236}">
                <a16:creationId xmlns:a16="http://schemas.microsoft.com/office/drawing/2014/main" id="{4D4085E2-5BF8-5E9C-254C-1FD43B99ACA6}"/>
              </a:ext>
            </a:extLst>
          </p:cNvPr>
          <p:cNvSpPr/>
          <p:nvPr/>
        </p:nvSpPr>
        <p:spPr>
          <a:xfrm>
            <a:off x="761804" y="2121107"/>
            <a:ext cx="457200" cy="6095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440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92A425-7A8F-4208-9836-583888318C85}"/>
              </a:ext>
            </a:extLst>
          </p:cNvPr>
          <p:cNvSpPr/>
          <p:nvPr/>
        </p:nvSpPr>
        <p:spPr>
          <a:xfrm>
            <a:off x="4213841" y="2847519"/>
            <a:ext cx="3710777" cy="526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2" name="Rectangle 12">
            <a:extLst>
              <a:ext uri="{FF2B5EF4-FFF2-40B4-BE49-F238E27FC236}">
                <a16:creationId xmlns:a16="http://schemas.microsoft.com/office/drawing/2014/main" id="{9287099C-5872-4EBE-B8C6-AC6C44C95399}"/>
              </a:ext>
            </a:extLst>
          </p:cNvPr>
          <p:cNvSpPr/>
          <p:nvPr/>
        </p:nvSpPr>
        <p:spPr>
          <a:xfrm>
            <a:off x="0" y="3402801"/>
            <a:ext cx="12192000" cy="1245228"/>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a:solidFill>
                <a:prstClr val="white"/>
              </a:solidFill>
            </a:endParaRPr>
          </a:p>
        </p:txBody>
      </p:sp>
      <p:sp>
        <p:nvSpPr>
          <p:cNvPr id="230" name="TextBox 229">
            <a:extLst>
              <a:ext uri="{FF2B5EF4-FFF2-40B4-BE49-F238E27FC236}">
                <a16:creationId xmlns:a16="http://schemas.microsoft.com/office/drawing/2014/main" id="{979B836E-89A8-46B0-BD29-37517DA519CC}"/>
              </a:ext>
            </a:extLst>
          </p:cNvPr>
          <p:cNvSpPr txBox="1"/>
          <p:nvPr/>
        </p:nvSpPr>
        <p:spPr>
          <a:xfrm>
            <a:off x="0" y="3513904"/>
            <a:ext cx="12192000" cy="1015663"/>
          </a:xfrm>
          <a:prstGeom prst="rect">
            <a:avLst/>
          </a:prstGeom>
          <a:noFill/>
        </p:spPr>
        <p:txBody>
          <a:bodyPr wrap="square" rtlCol="0" anchor="ctr">
            <a:spAutoFit/>
          </a:bodyPr>
          <a:lstStyle/>
          <a:p>
            <a:pPr algn="ctr"/>
            <a:r>
              <a:rPr lang="en-US" sz="3000" b="1" dirty="0">
                <a:solidFill>
                  <a:prstClr val="white"/>
                </a:solidFill>
                <a:latin typeface="Arial"/>
                <a:cs typeface="Arial"/>
              </a:rPr>
              <a:t>BUILDING BROADBAND INFRASTRUCTURE, </a:t>
            </a:r>
            <a:br>
              <a:rPr lang="en-US" sz="3000" b="1" dirty="0">
                <a:solidFill>
                  <a:prstClr val="white"/>
                </a:solidFill>
                <a:latin typeface="Arial"/>
                <a:cs typeface="Arial"/>
              </a:rPr>
            </a:br>
            <a:r>
              <a:rPr lang="en-US" sz="3000" b="1" dirty="0">
                <a:solidFill>
                  <a:prstClr val="white"/>
                </a:solidFill>
                <a:latin typeface="Arial"/>
                <a:cs typeface="Arial"/>
              </a:rPr>
              <a:t>ONE BUILDING AT A TIME</a:t>
            </a:r>
            <a:r>
              <a:rPr lang="en-US" sz="3000" b="1" dirty="0">
                <a:solidFill>
                  <a:prstClr val="black"/>
                </a:solidFill>
                <a:latin typeface="Arial"/>
                <a:cs typeface="Arial"/>
              </a:rPr>
              <a:t> </a:t>
            </a:r>
            <a:endParaRPr lang="ko-KR" altLang="en-US" sz="3000" b="1" dirty="0">
              <a:solidFill>
                <a:prstClr val="black">
                  <a:lumMod val="85000"/>
                  <a:lumOff val="15000"/>
                </a:prstClr>
              </a:solidFill>
              <a:latin typeface="Arial"/>
              <a:cs typeface="Arial"/>
            </a:endParaRPr>
          </a:p>
        </p:txBody>
      </p:sp>
      <p:sp>
        <p:nvSpPr>
          <p:cNvPr id="9" name="Rectangle 8"/>
          <p:cNvSpPr/>
          <p:nvPr/>
        </p:nvSpPr>
        <p:spPr>
          <a:xfrm>
            <a:off x="0" y="5073068"/>
            <a:ext cx="12192000" cy="1138773"/>
          </a:xfrm>
          <a:prstGeom prst="rect">
            <a:avLst/>
          </a:prstGeom>
        </p:spPr>
        <p:txBody>
          <a:bodyPr wrap="square">
            <a:spAutoFit/>
          </a:bodyPr>
          <a:lstStyle/>
          <a:p>
            <a:pPr algn="ctr"/>
            <a:r>
              <a:rPr lang="en-US" sz="2000" b="1" dirty="0">
                <a:solidFill>
                  <a:srgbClr val="2D7FB8"/>
                </a:solidFill>
                <a:latin typeface="Arial"/>
                <a:cs typeface="Arial"/>
              </a:rPr>
              <a:t>QUESTIONS?</a:t>
            </a:r>
          </a:p>
          <a:p>
            <a:pPr algn="ctr"/>
            <a:r>
              <a:rPr lang="en-US" sz="1600" b="1" dirty="0">
                <a:solidFill>
                  <a:schemeClr val="bg1">
                    <a:lumMod val="50000"/>
                  </a:schemeClr>
                </a:solidFill>
                <a:latin typeface="Arial"/>
                <a:cs typeface="Arial"/>
              </a:rPr>
              <a:t>Contact us today or learn more at AditumIMS.com </a:t>
            </a:r>
            <a:br>
              <a:rPr lang="en-US" sz="1600" b="1" dirty="0">
                <a:solidFill>
                  <a:srgbClr val="1E5FAE"/>
                </a:solidFill>
                <a:latin typeface="Arial"/>
                <a:cs typeface="Arial"/>
              </a:rPr>
            </a:br>
            <a:r>
              <a:rPr lang="en-US" sz="1600" dirty="0">
                <a:solidFill>
                  <a:prstClr val="white">
                    <a:lumMod val="50000"/>
                  </a:prstClr>
                </a:solidFill>
                <a:latin typeface="Arial"/>
                <a:cs typeface="Arial"/>
              </a:rPr>
              <a:t>Sales@AditumIMS.com </a:t>
            </a:r>
            <a:r>
              <a:rPr lang="en-US" sz="1600" b="1" dirty="0">
                <a:solidFill>
                  <a:prstClr val="white">
                    <a:lumMod val="50000"/>
                  </a:prstClr>
                </a:solidFill>
                <a:latin typeface="Arial"/>
                <a:cs typeface="Arial"/>
              </a:rPr>
              <a:t>| </a:t>
            </a:r>
            <a:r>
              <a:rPr lang="en-US" sz="1600" dirty="0">
                <a:solidFill>
                  <a:prstClr val="white">
                    <a:lumMod val="50000"/>
                  </a:prstClr>
                </a:solidFill>
                <a:latin typeface="Arial"/>
                <a:cs typeface="Arial"/>
              </a:rPr>
              <a:t>+1.203.842.8520</a:t>
            </a:r>
            <a:endParaRPr lang="en-US" sz="1600" b="1" dirty="0">
              <a:solidFill>
                <a:prstClr val="white">
                  <a:lumMod val="50000"/>
                </a:prstClr>
              </a:solidFill>
              <a:latin typeface="Arial"/>
              <a:cs typeface="Arial"/>
            </a:endParaRPr>
          </a:p>
          <a:p>
            <a:pPr algn="ctr"/>
            <a:r>
              <a:rPr lang="en-US" sz="1600" dirty="0">
                <a:solidFill>
                  <a:prstClr val="white">
                    <a:lumMod val="50000"/>
                  </a:prstClr>
                </a:solidFill>
                <a:latin typeface="Arial"/>
                <a:cs typeface="Arial"/>
              </a:rPr>
              <a:t>83 East Ave, Suite 104, Norwalk, CT 06851</a:t>
            </a:r>
          </a:p>
        </p:txBody>
      </p:sp>
      <p:sp>
        <p:nvSpPr>
          <p:cNvPr id="244" name="Rectangle 243">
            <a:extLst>
              <a:ext uri="{FF2B5EF4-FFF2-40B4-BE49-F238E27FC236}">
                <a16:creationId xmlns:a16="http://schemas.microsoft.com/office/drawing/2014/main" id="{2BF1A534-9189-4C83-B954-C2987A11901C}"/>
              </a:ext>
            </a:extLst>
          </p:cNvPr>
          <p:cNvSpPr/>
          <p:nvPr/>
        </p:nvSpPr>
        <p:spPr>
          <a:xfrm>
            <a:off x="0" y="4"/>
            <a:ext cx="12192000" cy="213321"/>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5" name="Rectangle 244">
            <a:extLst>
              <a:ext uri="{FF2B5EF4-FFF2-40B4-BE49-F238E27FC236}">
                <a16:creationId xmlns:a16="http://schemas.microsoft.com/office/drawing/2014/main" id="{2B76AC3D-5F78-4195-95D6-F23C0286B82F}"/>
              </a:ext>
            </a:extLst>
          </p:cNvPr>
          <p:cNvSpPr/>
          <p:nvPr/>
        </p:nvSpPr>
        <p:spPr>
          <a:xfrm>
            <a:off x="0" y="6644683"/>
            <a:ext cx="12192000" cy="213321"/>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a:extLst>
              <a:ext uri="{FF2B5EF4-FFF2-40B4-BE49-F238E27FC236}">
                <a16:creationId xmlns:a16="http://schemas.microsoft.com/office/drawing/2014/main" id="{82465D45-1E32-232B-9EC8-ADC32B9FEB82}"/>
              </a:ext>
            </a:extLst>
          </p:cNvPr>
          <p:cNvPicPr>
            <a:picLocks noChangeAspect="1"/>
          </p:cNvPicPr>
          <p:nvPr/>
        </p:nvPicPr>
        <p:blipFill>
          <a:blip r:embed="rId2"/>
          <a:stretch>
            <a:fillRect/>
          </a:stretch>
        </p:blipFill>
        <p:spPr>
          <a:xfrm>
            <a:off x="1966776" y="1080198"/>
            <a:ext cx="8258448" cy="2012448"/>
          </a:xfrm>
          <a:prstGeom prst="rect">
            <a:avLst/>
          </a:prstGeom>
        </p:spPr>
      </p:pic>
    </p:spTree>
    <p:extLst>
      <p:ext uri="{BB962C8B-B14F-4D97-AF65-F5344CB8AC3E}">
        <p14:creationId xmlns:p14="http://schemas.microsoft.com/office/powerpoint/2010/main" val="268828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9287099C-5872-4EBE-B8C6-AC6C44C95399}"/>
              </a:ext>
            </a:extLst>
          </p:cNvPr>
          <p:cNvSpPr/>
          <p:nvPr/>
        </p:nvSpPr>
        <p:spPr>
          <a:xfrm>
            <a:off x="0" y="3402801"/>
            <a:ext cx="12192000" cy="124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a:p>
        </p:txBody>
      </p:sp>
      <p:sp>
        <p:nvSpPr>
          <p:cNvPr id="4" name="TextBox 3">
            <a:extLst>
              <a:ext uri="{FF2B5EF4-FFF2-40B4-BE49-F238E27FC236}">
                <a16:creationId xmlns:a16="http://schemas.microsoft.com/office/drawing/2014/main" id="{979B836E-89A8-46B0-BD29-37517DA519CC}"/>
              </a:ext>
            </a:extLst>
          </p:cNvPr>
          <p:cNvSpPr txBox="1"/>
          <p:nvPr/>
        </p:nvSpPr>
        <p:spPr>
          <a:xfrm>
            <a:off x="0" y="3744732"/>
            <a:ext cx="12192000" cy="553998"/>
          </a:xfrm>
          <a:prstGeom prst="rect">
            <a:avLst/>
          </a:prstGeom>
          <a:noFill/>
        </p:spPr>
        <p:txBody>
          <a:bodyPr wrap="square" rtlCol="0" anchor="ctr">
            <a:spAutoFit/>
          </a:bodyPr>
          <a:lstStyle/>
          <a:p>
            <a:pPr algn="ctr"/>
            <a:r>
              <a:rPr lang="en-US" sz="3000" b="1" dirty="0">
                <a:solidFill>
                  <a:schemeClr val="bg1"/>
                </a:solidFill>
                <a:latin typeface="Arial"/>
                <a:cs typeface="Arial"/>
              </a:rPr>
              <a:t>NOI, MDU &amp; REVENUE GROWTH</a:t>
            </a:r>
            <a:endParaRPr lang="ko-KR" altLang="en-US" sz="3000" b="1" dirty="0">
              <a:solidFill>
                <a:schemeClr val="tx1">
                  <a:lumMod val="85000"/>
                  <a:lumOff val="15000"/>
                </a:schemeClr>
              </a:solidFill>
              <a:latin typeface="Arial"/>
              <a:cs typeface="Arial"/>
            </a:endParaRPr>
          </a:p>
        </p:txBody>
      </p:sp>
      <p:sp>
        <p:nvSpPr>
          <p:cNvPr id="5" name="Rectangle 4">
            <a:extLst>
              <a:ext uri="{FF2B5EF4-FFF2-40B4-BE49-F238E27FC236}">
                <a16:creationId xmlns:a16="http://schemas.microsoft.com/office/drawing/2014/main" id="{2BF1A534-9189-4C83-B954-C2987A11901C}"/>
              </a:ext>
            </a:extLst>
          </p:cNvPr>
          <p:cNvSpPr/>
          <p:nvPr/>
        </p:nvSpPr>
        <p:spPr>
          <a:xfrm>
            <a:off x="0" y="0"/>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76AC3D-5F78-4195-95D6-F23C0286B82F}"/>
              </a:ext>
            </a:extLst>
          </p:cNvPr>
          <p:cNvSpPr/>
          <p:nvPr/>
        </p:nvSpPr>
        <p:spPr>
          <a:xfrm>
            <a:off x="0" y="6644679"/>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B39C98-FBF6-E69F-7B56-7973805B24EB}"/>
              </a:ext>
            </a:extLst>
          </p:cNvPr>
          <p:cNvPicPr>
            <a:picLocks noChangeAspect="1"/>
          </p:cNvPicPr>
          <p:nvPr/>
        </p:nvPicPr>
        <p:blipFill>
          <a:blip r:embed="rId2"/>
          <a:stretch>
            <a:fillRect/>
          </a:stretch>
        </p:blipFill>
        <p:spPr>
          <a:xfrm>
            <a:off x="1966776" y="1080198"/>
            <a:ext cx="8258448" cy="2012448"/>
          </a:xfrm>
          <a:prstGeom prst="rect">
            <a:avLst/>
          </a:prstGeom>
        </p:spPr>
      </p:pic>
    </p:spTree>
    <p:extLst>
      <p:ext uri="{BB962C8B-B14F-4D97-AF65-F5344CB8AC3E}">
        <p14:creationId xmlns:p14="http://schemas.microsoft.com/office/powerpoint/2010/main" val="128941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ECAFB7-E805-45F5-ABC8-45B4333712D0}"/>
              </a:ext>
            </a:extLst>
          </p:cNvPr>
          <p:cNvSpPr/>
          <p:nvPr/>
        </p:nvSpPr>
        <p:spPr>
          <a:xfrm>
            <a:off x="0" y="0"/>
            <a:ext cx="12192000" cy="13685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8189" y="167145"/>
            <a:ext cx="7426135" cy="535531"/>
          </a:xfrm>
          <a:prstGeom prst="rect">
            <a:avLst/>
          </a:prstGeom>
        </p:spPr>
        <p:txBody>
          <a:bodyPr wrap="non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BRIDGING THE DIGITAL DIVIDE</a:t>
            </a:r>
          </a:p>
        </p:txBody>
      </p:sp>
      <p:sp>
        <p:nvSpPr>
          <p:cNvPr id="9" name="Rectangle 8"/>
          <p:cNvSpPr/>
          <p:nvPr/>
        </p:nvSpPr>
        <p:spPr>
          <a:xfrm>
            <a:off x="799956" y="1851964"/>
            <a:ext cx="10542766" cy="1354217"/>
          </a:xfrm>
          <a:prstGeom prst="rect">
            <a:avLst/>
          </a:prstGeom>
        </p:spPr>
        <p:txBody>
          <a:bodyPr wrap="square">
            <a:spAutoFit/>
          </a:bodyPr>
          <a:lstStyle/>
          <a:p>
            <a:pPr marL="342900" indent="-342900" algn="ctr">
              <a:spcAft>
                <a:spcPts val="600"/>
              </a:spcAft>
              <a:buFont typeface="Arial" panose="020B0604020202020204" pitchFamily="34" charset="0"/>
              <a:buChar char="•"/>
            </a:pPr>
            <a:r>
              <a:rPr lang="en-US" sz="2400" b="1" dirty="0">
                <a:latin typeface="Calibri" panose="020F0502020204030204" pitchFamily="34" charset="0"/>
                <a:cs typeface="Calibri" panose="020F0502020204030204" pitchFamily="34" charset="0"/>
              </a:rPr>
              <a:t>Unsatisfied Tenants = Revenue Loss</a:t>
            </a:r>
          </a:p>
          <a:p>
            <a:pPr marL="342900" indent="-342900" algn="ctr">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Interrupted Internet Connectivity = Unsatisfied Tenants</a:t>
            </a:r>
          </a:p>
          <a:p>
            <a:pPr marL="342900" indent="-342900" algn="ctr">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Inadequate Bandwidth = Interrupted Internet Connectivity</a:t>
            </a:r>
          </a:p>
        </p:txBody>
      </p:sp>
      <p:sp>
        <p:nvSpPr>
          <p:cNvPr id="10" name="TextBox 9"/>
          <p:cNvSpPr txBox="1"/>
          <p:nvPr/>
        </p:nvSpPr>
        <p:spPr>
          <a:xfrm>
            <a:off x="678189" y="3131563"/>
            <a:ext cx="922047" cy="1862048"/>
          </a:xfrm>
          <a:prstGeom prst="rect">
            <a:avLst/>
          </a:prstGeom>
          <a:noFill/>
        </p:spPr>
        <p:txBody>
          <a:bodyPr wrap="none" rtlCol="0">
            <a:spAutoFit/>
          </a:bodyPr>
          <a:lstStyle/>
          <a:p>
            <a:r>
              <a:rPr lang="en-US" sz="11500" b="1" dirty="0">
                <a:solidFill>
                  <a:srgbClr val="2D7FB8"/>
                </a:solidFill>
                <a:latin typeface="+mj-lt"/>
                <a:cs typeface="Adobe Caslon Pro"/>
              </a:rPr>
              <a:t>“</a:t>
            </a:r>
          </a:p>
        </p:txBody>
      </p:sp>
      <p:sp>
        <p:nvSpPr>
          <p:cNvPr id="11" name="Rectangle 10"/>
          <p:cNvSpPr/>
          <p:nvPr/>
        </p:nvSpPr>
        <p:spPr>
          <a:xfrm>
            <a:off x="1138280" y="3643356"/>
            <a:ext cx="9915440" cy="2349361"/>
          </a:xfrm>
          <a:prstGeom prst="rect">
            <a:avLst/>
          </a:prstGeom>
        </p:spPr>
        <p:txBody>
          <a:bodyPr wrap="square">
            <a:spAutoFit/>
          </a:bodyPr>
          <a:lstStyle/>
          <a:p>
            <a:pPr algn="ctr"/>
            <a:r>
              <a:rPr lang="en-US" sz="2000" i="1" dirty="0">
                <a:solidFill>
                  <a:schemeClr val="bg1">
                    <a:lumMod val="50000"/>
                  </a:schemeClr>
                </a:solidFill>
                <a:latin typeface="Arial"/>
                <a:cs typeface="Arial"/>
              </a:rPr>
              <a:t>Modernizing the delivery of broadband, </a:t>
            </a:r>
            <a:r>
              <a:rPr lang="en-US" sz="2000" i="1" dirty="0" err="1">
                <a:solidFill>
                  <a:schemeClr val="bg1">
                    <a:lumMod val="50000"/>
                  </a:schemeClr>
                </a:solidFill>
                <a:latin typeface="Arial"/>
                <a:cs typeface="Arial"/>
              </a:rPr>
              <a:t>Aditum</a:t>
            </a:r>
            <a:r>
              <a:rPr lang="en-US" sz="2000" i="1" dirty="0">
                <a:solidFill>
                  <a:schemeClr val="bg1">
                    <a:lumMod val="50000"/>
                  </a:schemeClr>
                </a:solidFill>
                <a:latin typeface="Arial"/>
                <a:cs typeface="Arial"/>
              </a:rPr>
              <a:t> is an innovative software platform</a:t>
            </a:r>
            <a:br>
              <a:rPr lang="en-US" sz="2000" i="1" dirty="0">
                <a:solidFill>
                  <a:schemeClr val="bg1">
                    <a:lumMod val="50000"/>
                  </a:schemeClr>
                </a:solidFill>
                <a:latin typeface="Arial"/>
                <a:cs typeface="Arial"/>
              </a:rPr>
            </a:br>
            <a:r>
              <a:rPr lang="en-US" sz="2000" i="1" dirty="0">
                <a:solidFill>
                  <a:schemeClr val="bg1">
                    <a:lumMod val="50000"/>
                  </a:schemeClr>
                </a:solidFill>
                <a:latin typeface="Arial"/>
                <a:cs typeface="Arial"/>
              </a:rPr>
              <a:t> that increases service agility and operations efficiency for commercial owners, developers and building managers while delivering a framework that enables new revenue streams and structural cost reductions. </a:t>
            </a:r>
            <a:r>
              <a:rPr lang="en-US" sz="2000" i="1" dirty="0" err="1">
                <a:solidFill>
                  <a:schemeClr val="bg1">
                    <a:lumMod val="50000"/>
                  </a:schemeClr>
                </a:solidFill>
                <a:latin typeface="Arial"/>
                <a:cs typeface="Arial"/>
              </a:rPr>
              <a:t>Aditum</a:t>
            </a:r>
            <a:r>
              <a:rPr lang="en-US" sz="2000" i="1" dirty="0">
                <a:solidFill>
                  <a:schemeClr val="bg1">
                    <a:lumMod val="50000"/>
                  </a:schemeClr>
                </a:solidFill>
                <a:latin typeface="Arial"/>
                <a:cs typeface="Arial"/>
              </a:rPr>
              <a:t> offers broadband from an always-on fiber connection, service flexibility with full-service analytics-driven customer support, and a gateway to an endless supply of the fourth utility.</a:t>
            </a:r>
          </a:p>
          <a:p>
            <a:pPr algn="ctr">
              <a:lnSpc>
                <a:spcPct val="140000"/>
              </a:lnSpc>
            </a:pPr>
            <a:r>
              <a:rPr lang="en-US" sz="2000" i="1" dirty="0">
                <a:solidFill>
                  <a:srgbClr val="7F7F7F"/>
                </a:solidFill>
                <a:latin typeface="Calibri" panose="020F0502020204030204" pitchFamily="34" charset="0"/>
                <a:cs typeface="Calibri" panose="020F0502020204030204" pitchFamily="34" charset="0"/>
              </a:rPr>
              <a:t>– BROADBAND</a:t>
            </a:r>
            <a:r>
              <a:rPr lang="en-US" sz="2000" dirty="0">
                <a:solidFill>
                  <a:srgbClr val="7F7F7F"/>
                </a:solidFill>
                <a:latin typeface="Calibri" panose="020F0502020204030204" pitchFamily="34" charset="0"/>
                <a:cs typeface="Calibri" panose="020F0502020204030204" pitchFamily="34" charset="0"/>
              </a:rPr>
              <a:t>, states </a:t>
            </a:r>
            <a:r>
              <a:rPr lang="en-US" sz="2000" b="1" dirty="0" err="1">
                <a:solidFill>
                  <a:srgbClr val="7F7F7F"/>
                </a:solidFill>
                <a:latin typeface="Calibri" panose="020F0502020204030204" pitchFamily="34" charset="0"/>
                <a:cs typeface="Calibri" panose="020F0502020204030204" pitchFamily="34" charset="0"/>
              </a:rPr>
              <a:t>Aditum’s</a:t>
            </a:r>
            <a:r>
              <a:rPr lang="en-US" sz="2000" b="1" dirty="0">
                <a:solidFill>
                  <a:srgbClr val="7F7F7F"/>
                </a:solidFill>
                <a:latin typeface="Calibri" panose="020F0502020204030204" pitchFamily="34" charset="0"/>
                <a:cs typeface="Calibri" panose="020F0502020204030204" pitchFamily="34" charset="0"/>
              </a:rPr>
              <a:t> founder &amp; CEO, Brian Higgins</a:t>
            </a:r>
            <a:endParaRPr lang="en-US" sz="2000" dirty="0">
              <a:solidFill>
                <a:srgbClr val="7F7F7F"/>
              </a:solidFill>
              <a:latin typeface="Calibri" panose="020F0502020204030204" pitchFamily="34" charset="0"/>
              <a:cs typeface="Calibri" panose="020F0502020204030204" pitchFamily="34" charset="0"/>
            </a:endParaRPr>
          </a:p>
        </p:txBody>
      </p:sp>
      <p:sp>
        <p:nvSpPr>
          <p:cNvPr id="12" name="TextBox 11"/>
          <p:cNvSpPr txBox="1"/>
          <p:nvPr/>
        </p:nvSpPr>
        <p:spPr>
          <a:xfrm rot="10800000">
            <a:off x="10066298" y="4368914"/>
            <a:ext cx="922047" cy="1862048"/>
          </a:xfrm>
          <a:prstGeom prst="rect">
            <a:avLst/>
          </a:prstGeom>
          <a:noFill/>
        </p:spPr>
        <p:txBody>
          <a:bodyPr wrap="none" rtlCol="0">
            <a:spAutoFit/>
          </a:bodyPr>
          <a:lstStyle/>
          <a:p>
            <a:r>
              <a:rPr lang="en-US" sz="11500" b="1" dirty="0">
                <a:solidFill>
                  <a:srgbClr val="2D7FB8"/>
                </a:solidFill>
                <a:latin typeface="+mj-lt"/>
                <a:cs typeface="Adobe Caslon Pro"/>
              </a:rPr>
              <a:t>“</a:t>
            </a:r>
          </a:p>
        </p:txBody>
      </p:sp>
      <p:sp>
        <p:nvSpPr>
          <p:cNvPr id="13" name="Rectangle 12">
            <a:extLst>
              <a:ext uri="{FF2B5EF4-FFF2-40B4-BE49-F238E27FC236}">
                <a16:creationId xmlns:a16="http://schemas.microsoft.com/office/drawing/2014/main" id="{2BF1A534-9189-4C83-B954-C2987A11901C}"/>
              </a:ext>
            </a:extLst>
          </p:cNvPr>
          <p:cNvSpPr/>
          <p:nvPr/>
        </p:nvSpPr>
        <p:spPr>
          <a:xfrm>
            <a:off x="1971881" y="6533325"/>
            <a:ext cx="10220120" cy="217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3057F15-4BE7-017C-F892-C7FAF13C5AAD}"/>
              </a:ext>
            </a:extLst>
          </p:cNvPr>
          <p:cNvPicPr>
            <a:picLocks noChangeAspect="1"/>
          </p:cNvPicPr>
          <p:nvPr/>
        </p:nvPicPr>
        <p:blipFill>
          <a:blip r:embed="rId3"/>
          <a:stretch>
            <a:fillRect/>
          </a:stretch>
        </p:blipFill>
        <p:spPr>
          <a:xfrm>
            <a:off x="92230" y="6362601"/>
            <a:ext cx="1755319" cy="428645"/>
          </a:xfrm>
          <a:prstGeom prst="rect">
            <a:avLst/>
          </a:prstGeom>
        </p:spPr>
      </p:pic>
    </p:spTree>
    <p:extLst>
      <p:ext uri="{BB962C8B-B14F-4D97-AF65-F5344CB8AC3E}">
        <p14:creationId xmlns:p14="http://schemas.microsoft.com/office/powerpoint/2010/main" val="308158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TextBox 2">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altLang="ko-KR" sz="3600" b="1" dirty="0">
                <a:solidFill>
                  <a:schemeClr val="bg1"/>
                </a:solidFill>
                <a:latin typeface="Arial"/>
                <a:cs typeface="Arial"/>
              </a:rPr>
              <a:t>REVENUE OPPORTUNITY</a:t>
            </a:r>
            <a:endParaRPr lang="ko-KR" altLang="en-US" sz="3600" b="1" dirty="0">
              <a:solidFill>
                <a:schemeClr val="tx1">
                  <a:lumMod val="85000"/>
                  <a:lumOff val="15000"/>
                </a:schemeClr>
              </a:solidFill>
              <a:latin typeface="Arial"/>
              <a:cs typeface="Arial"/>
            </a:endParaRPr>
          </a:p>
        </p:txBody>
      </p:sp>
      <p:sp>
        <p:nvSpPr>
          <p:cNvPr id="4" name="Rectangle 3"/>
          <p:cNvSpPr/>
          <p:nvPr/>
        </p:nvSpPr>
        <p:spPr>
          <a:xfrm>
            <a:off x="1430421" y="111309"/>
            <a:ext cx="10360526" cy="400110"/>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Internet Sales is one of the few ways to add Net Operating Income</a:t>
            </a:r>
          </a:p>
        </p:txBody>
      </p:sp>
      <p:cxnSp>
        <p:nvCxnSpPr>
          <p:cNvPr id="5" name="Straight Connector 4"/>
          <p:cNvCxnSpPr/>
          <p:nvPr/>
        </p:nvCxnSpPr>
        <p:spPr>
          <a:xfrm>
            <a:off x="1216526" y="855579"/>
            <a:ext cx="10053053" cy="0"/>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6">
            <a:extLst>
              <a:ext uri="{FF2B5EF4-FFF2-40B4-BE49-F238E27FC236}">
                <a16:creationId xmlns:a16="http://schemas.microsoft.com/office/drawing/2014/main" id="{57ADCADE-4923-437E-8096-85DB0F350F99}"/>
              </a:ext>
            </a:extLst>
          </p:cNvPr>
          <p:cNvGraphicFramePr>
            <a:graphicFrameLocks noGrp="1"/>
          </p:cNvGraphicFramePr>
          <p:nvPr/>
        </p:nvGraphicFramePr>
        <p:xfrm>
          <a:off x="6555036" y="1168851"/>
          <a:ext cx="5012998" cy="423020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a:extLst>
              <a:ext uri="{FF2B5EF4-FFF2-40B4-BE49-F238E27FC236}">
                <a16:creationId xmlns:a16="http://schemas.microsoft.com/office/drawing/2014/main" id="{E2958963-4CFA-4C1C-967E-DCAA7505F2AB}"/>
              </a:ext>
            </a:extLst>
          </p:cNvPr>
          <p:cNvSpPr txBox="1"/>
          <p:nvPr/>
        </p:nvSpPr>
        <p:spPr>
          <a:xfrm>
            <a:off x="8285361" y="2961276"/>
            <a:ext cx="1552348" cy="507831"/>
          </a:xfrm>
          <a:prstGeom prst="rect">
            <a:avLst/>
          </a:prstGeom>
          <a:noFill/>
          <a:ln>
            <a:noFill/>
          </a:ln>
        </p:spPr>
        <p:txBody>
          <a:bodyPr wrap="none" rtlCol="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dirty="0">
                <a:solidFill>
                  <a:schemeClr val="bg1"/>
                </a:solidFill>
                <a:latin typeface="Segoe UI" panose="020B0502040204020203" pitchFamily="34" charset="0"/>
                <a:ea typeface="Segoe UI" panose="020B0502040204020203" pitchFamily="34" charset="0"/>
                <a:cs typeface="Segoe UI" panose="020B0502040204020203" pitchFamily="34" charset="0"/>
              </a:rPr>
              <a:t>Number of tenant</a:t>
            </a:r>
            <a:br>
              <a:rPr lang="en-US" sz="135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350" dirty="0">
                <a:solidFill>
                  <a:schemeClr val="bg1"/>
                </a:solidFill>
                <a:latin typeface="Segoe UI" panose="020B0502040204020203" pitchFamily="34" charset="0"/>
                <a:ea typeface="Segoe UI" panose="020B0502040204020203" pitchFamily="34" charset="0"/>
                <a:cs typeface="Segoe UI" panose="020B0502040204020203" pitchFamily="34" charset="0"/>
              </a:rPr>
              <a:t>units per building</a:t>
            </a:r>
          </a:p>
        </p:txBody>
      </p:sp>
      <p:sp>
        <p:nvSpPr>
          <p:cNvPr id="14" name="TextBox 8">
            <a:extLst>
              <a:ext uri="{FF2B5EF4-FFF2-40B4-BE49-F238E27FC236}">
                <a16:creationId xmlns:a16="http://schemas.microsoft.com/office/drawing/2014/main" id="{8D2151E0-EE06-428E-81BC-C9F7B2A4CF95}"/>
              </a:ext>
            </a:extLst>
          </p:cNvPr>
          <p:cNvSpPr txBox="1"/>
          <p:nvPr/>
        </p:nvSpPr>
        <p:spPr>
          <a:xfrm>
            <a:off x="6928073" y="5026587"/>
            <a:ext cx="4266924" cy="346249"/>
          </a:xfrm>
          <a:prstGeom prst="rect">
            <a:avLst/>
          </a:prstGeom>
          <a:noFill/>
          <a:ln>
            <a:noFill/>
          </a:ln>
        </p:spPr>
        <p:txBody>
          <a:bodyPr wrap="square" rtlCol="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3"/>
              </a:rPr>
              <a:t>http://census.gov</a:t>
            </a:r>
            <a:r>
              <a:rPr lang="en-US" sz="825" dirty="0">
                <a:solidFill>
                  <a:schemeClr val="bg1"/>
                </a:solidFill>
                <a:latin typeface="Segoe UI" panose="020B0502040204020203" pitchFamily="34" charset="0"/>
                <a:ea typeface="Segoe UI" panose="020B0502040204020203" pitchFamily="34" charset="0"/>
                <a:cs typeface="Segoe UI" panose="020B0502040204020203" pitchFamily="34" charset="0"/>
              </a:rPr>
              <a:t> General Housing Data - All Housing Units (NATIONAL) </a:t>
            </a:r>
            <a:br>
              <a:rPr lang="en-US" sz="825"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825" dirty="0">
                <a:solidFill>
                  <a:schemeClr val="bg1"/>
                </a:solidFill>
                <a:latin typeface="Segoe UI" panose="020B0502040204020203" pitchFamily="34" charset="0"/>
                <a:ea typeface="Segoe UI" panose="020B0502040204020203" pitchFamily="34" charset="0"/>
                <a:cs typeface="Segoe UI" panose="020B0502040204020203" pitchFamily="34" charset="0"/>
              </a:rPr>
              <a:t>2013 American Housing Survey, revised on February 24, 2015</a:t>
            </a:r>
          </a:p>
        </p:txBody>
      </p:sp>
      <p:sp>
        <p:nvSpPr>
          <p:cNvPr id="15" name="Content Placeholder 2">
            <a:extLst>
              <a:ext uri="{FF2B5EF4-FFF2-40B4-BE49-F238E27FC236}">
                <a16:creationId xmlns:a16="http://schemas.microsoft.com/office/drawing/2014/main" id="{CDBE2CC7-0304-4BB5-8FBC-13F8A5C6155B}"/>
              </a:ext>
            </a:extLst>
          </p:cNvPr>
          <p:cNvSpPr txBox="1">
            <a:spLocks/>
          </p:cNvSpPr>
          <p:nvPr/>
        </p:nvSpPr>
        <p:spPr>
          <a:xfrm>
            <a:off x="1619775" y="1573475"/>
            <a:ext cx="4695668" cy="3799361"/>
          </a:xfrm>
          <a:prstGeom prst="rect">
            <a:avLst/>
          </a:prstGeom>
        </p:spPr>
        <p:txBody>
          <a:bodyPr vert="horz" lIns="68598" tIns="34299" rIns="68598" bIns="34299"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50" dirty="0">
                <a:latin typeface="Segoe UI" panose="020B0502040204020203" pitchFamily="34" charset="0"/>
                <a:ea typeface="Segoe UI" panose="020B0502040204020203" pitchFamily="34" charset="0"/>
                <a:cs typeface="Segoe UI" panose="020B0502040204020203" pitchFamily="34" charset="0"/>
              </a:rPr>
              <a:t>Typical 200 unit residential property can generate roughly $85k/</a:t>
            </a:r>
            <a:r>
              <a:rPr lang="en-US" sz="1650" dirty="0" err="1">
                <a:latin typeface="Segoe UI" panose="020B0502040204020203" pitchFamily="34" charset="0"/>
                <a:ea typeface="Segoe UI" panose="020B0502040204020203" pitchFamily="34" charset="0"/>
                <a:cs typeface="Segoe UI" panose="020B0502040204020203" pitchFamily="34" charset="0"/>
              </a:rPr>
              <a:t>yr</a:t>
            </a:r>
            <a:r>
              <a:rPr lang="en-US" sz="1650" dirty="0">
                <a:latin typeface="Segoe UI" panose="020B0502040204020203" pitchFamily="34" charset="0"/>
                <a:ea typeface="Segoe UI" panose="020B0502040204020203" pitchFamily="34" charset="0"/>
                <a:cs typeface="Segoe UI" panose="020B0502040204020203" pitchFamily="34" charset="0"/>
              </a:rPr>
              <a:t> in profits for owner</a:t>
            </a:r>
            <a:br>
              <a:rPr lang="en-US" sz="1650" dirty="0">
                <a:latin typeface="Segoe UI" panose="020B0502040204020203" pitchFamily="34" charset="0"/>
                <a:ea typeface="Segoe UI" panose="020B0502040204020203" pitchFamily="34" charset="0"/>
                <a:cs typeface="Segoe UI" panose="020B0502040204020203" pitchFamily="34" charset="0"/>
              </a:rPr>
            </a:br>
            <a:endParaRPr lang="en-US" sz="165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50" dirty="0">
                <a:latin typeface="Segoe UI" panose="020B0502040204020203" pitchFamily="34" charset="0"/>
                <a:ea typeface="Segoe UI" panose="020B0502040204020203" pitchFamily="34" charset="0"/>
                <a:cs typeface="Segoe UI" panose="020B0502040204020203" pitchFamily="34" charset="0"/>
              </a:rPr>
              <a:t>38 Million residential MDU’s nationally, over 9.8 million units in Mid-Large buildings (as of 2015)</a:t>
            </a:r>
            <a:br>
              <a:rPr lang="en-US" sz="1650" dirty="0">
                <a:latin typeface="Segoe UI" panose="020B0502040204020203" pitchFamily="34" charset="0"/>
                <a:ea typeface="Segoe UI" panose="020B0502040204020203" pitchFamily="34" charset="0"/>
                <a:cs typeface="Segoe UI" panose="020B0502040204020203" pitchFamily="34" charset="0"/>
              </a:rPr>
            </a:br>
            <a:endParaRPr lang="en-US" sz="165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50" dirty="0">
                <a:latin typeface="Segoe UI" panose="020B0502040204020203" pitchFamily="34" charset="0"/>
                <a:ea typeface="Segoe UI" panose="020B0502040204020203" pitchFamily="34" charset="0"/>
                <a:cs typeface="Segoe UI" panose="020B0502040204020203" pitchFamily="34" charset="0"/>
              </a:rPr>
              <a:t>Average internet price $70-$75/</a:t>
            </a:r>
            <a:r>
              <a:rPr lang="en-US" sz="1650" dirty="0" err="1">
                <a:latin typeface="Segoe UI" panose="020B0502040204020203" pitchFamily="34" charset="0"/>
                <a:ea typeface="Segoe UI" panose="020B0502040204020203" pitchFamily="34" charset="0"/>
                <a:cs typeface="Segoe UI" panose="020B0502040204020203" pitchFamily="34" charset="0"/>
              </a:rPr>
              <a:t>mo</a:t>
            </a:r>
            <a:r>
              <a:rPr lang="en-US" sz="1650" dirty="0">
                <a:latin typeface="Segoe UI" panose="020B0502040204020203" pitchFamily="34" charset="0"/>
                <a:ea typeface="Segoe UI" panose="020B0502040204020203" pitchFamily="34" charset="0"/>
                <a:cs typeface="Segoe UI" panose="020B0502040204020203" pitchFamily="34" charset="0"/>
              </a:rPr>
              <a:t> for typical household</a:t>
            </a:r>
            <a:br>
              <a:rPr lang="en-US" sz="1650" dirty="0">
                <a:latin typeface="Segoe UI" panose="020B0502040204020203" pitchFamily="34" charset="0"/>
                <a:ea typeface="Segoe UI" panose="020B0502040204020203" pitchFamily="34" charset="0"/>
                <a:cs typeface="Segoe UI" panose="020B0502040204020203" pitchFamily="34" charset="0"/>
              </a:rPr>
            </a:br>
            <a:endParaRPr lang="en-US" sz="165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50" dirty="0">
                <a:latin typeface="Segoe UI" panose="020B0502040204020203" pitchFamily="34" charset="0"/>
                <a:ea typeface="Segoe UI" panose="020B0502040204020203" pitchFamily="34" charset="0"/>
                <a:cs typeface="Segoe UI" panose="020B0502040204020203" pitchFamily="34" charset="0"/>
              </a:rPr>
              <a:t>Cost to resell internet ranges between $10 and $35/</a:t>
            </a:r>
            <a:r>
              <a:rPr lang="en-US" sz="1650" dirty="0" err="1">
                <a:latin typeface="Segoe UI" panose="020B0502040204020203" pitchFamily="34" charset="0"/>
                <a:ea typeface="Segoe UI" panose="020B0502040204020203" pitchFamily="34" charset="0"/>
                <a:cs typeface="Segoe UI" panose="020B0502040204020203" pitchFamily="34" charset="0"/>
              </a:rPr>
              <a:t>mo</a:t>
            </a:r>
            <a:r>
              <a:rPr lang="en-US" sz="1650" dirty="0">
                <a:latin typeface="Segoe UI" panose="020B0502040204020203" pitchFamily="34" charset="0"/>
                <a:ea typeface="Segoe UI" panose="020B0502040204020203" pitchFamily="34" charset="0"/>
                <a:cs typeface="Segoe UI" panose="020B0502040204020203" pitchFamily="34" charset="0"/>
              </a:rPr>
              <a:t> per tenant based upon local bandwidth options &amp; building size (bigger=cheaper)</a:t>
            </a:r>
            <a:br>
              <a:rPr lang="en-US" sz="1650" dirty="0">
                <a:latin typeface="Segoe UI" panose="020B0502040204020203" pitchFamily="34" charset="0"/>
                <a:ea typeface="Segoe UI" panose="020B0502040204020203" pitchFamily="34" charset="0"/>
                <a:cs typeface="Segoe UI" panose="020B0502040204020203" pitchFamily="34" charset="0"/>
              </a:rPr>
            </a:br>
            <a:endParaRPr lang="en-US" sz="165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50" dirty="0">
                <a:latin typeface="Segoe UI" panose="020B0502040204020203" pitchFamily="34" charset="0"/>
                <a:ea typeface="Segoe UI" panose="020B0502040204020203" pitchFamily="34" charset="0"/>
                <a:cs typeface="Segoe UI" panose="020B0502040204020203" pitchFamily="34" charset="0"/>
              </a:rPr>
              <a:t>Expected margins of $15-45/</a:t>
            </a:r>
            <a:r>
              <a:rPr lang="en-US" sz="1650" dirty="0" err="1">
                <a:latin typeface="Segoe UI" panose="020B0502040204020203" pitchFamily="34" charset="0"/>
                <a:ea typeface="Segoe UI" panose="020B0502040204020203" pitchFamily="34" charset="0"/>
                <a:cs typeface="Segoe UI" panose="020B0502040204020203" pitchFamily="34" charset="0"/>
              </a:rPr>
              <a:t>mo</a:t>
            </a:r>
            <a:r>
              <a:rPr lang="en-US" sz="1650" dirty="0">
                <a:latin typeface="Segoe UI" panose="020B0502040204020203" pitchFamily="34" charset="0"/>
                <a:ea typeface="Segoe UI" panose="020B0502040204020203" pitchFamily="34" charset="0"/>
                <a:cs typeface="Segoe UI" panose="020B0502040204020203" pitchFamily="34" charset="0"/>
              </a:rPr>
              <a:t> per tenant, split between landlord and Partner</a:t>
            </a:r>
          </a:p>
          <a:p>
            <a:endParaRPr lang="en-US" sz="1650"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66CB86D9-4C98-322C-9862-E1D0007B2329}"/>
              </a:ext>
            </a:extLst>
          </p:cNvPr>
          <p:cNvPicPr>
            <a:picLocks noChangeAspect="1"/>
          </p:cNvPicPr>
          <p:nvPr/>
        </p:nvPicPr>
        <p:blipFill>
          <a:blip r:embed="rId4"/>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288518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TextBox 2">
            <a:extLst>
              <a:ext uri="{FF2B5EF4-FFF2-40B4-BE49-F238E27FC236}">
                <a16:creationId xmlns:a16="http://schemas.microsoft.com/office/drawing/2014/main" id="{979B836E-89A8-46B0-BD29-37517DA519CC}"/>
              </a:ext>
            </a:extLst>
          </p:cNvPr>
          <p:cNvSpPr txBox="1"/>
          <p:nvPr/>
        </p:nvSpPr>
        <p:spPr>
          <a:xfrm rot="16200000">
            <a:off x="-2326106" y="3099149"/>
            <a:ext cx="5908843" cy="646331"/>
          </a:xfrm>
          <a:prstGeom prst="rect">
            <a:avLst/>
          </a:prstGeom>
          <a:noFill/>
        </p:spPr>
        <p:txBody>
          <a:bodyPr wrap="square" rtlCol="0" anchor="ctr">
            <a:spAutoFit/>
          </a:bodyPr>
          <a:lstStyle/>
          <a:p>
            <a:pPr algn="ctr"/>
            <a:r>
              <a:rPr lang="en-US" altLang="ko-KR" sz="3600" b="1" dirty="0">
                <a:solidFill>
                  <a:schemeClr val="bg1"/>
                </a:solidFill>
                <a:latin typeface="Arial"/>
                <a:cs typeface="Arial"/>
              </a:rPr>
              <a:t>REVENUE OPPORTUNITY</a:t>
            </a:r>
            <a:endParaRPr lang="ko-KR" altLang="en-US" sz="3600" b="1" dirty="0">
              <a:solidFill>
                <a:schemeClr val="tx1">
                  <a:lumMod val="85000"/>
                  <a:lumOff val="15000"/>
                </a:schemeClr>
              </a:solidFill>
              <a:latin typeface="Arial"/>
              <a:cs typeface="Arial"/>
            </a:endParaRPr>
          </a:p>
        </p:txBody>
      </p:sp>
      <p:sp>
        <p:nvSpPr>
          <p:cNvPr id="4" name="Rectangle 3"/>
          <p:cNvSpPr/>
          <p:nvPr/>
        </p:nvSpPr>
        <p:spPr>
          <a:xfrm>
            <a:off x="1430421" y="111309"/>
            <a:ext cx="10360526" cy="400110"/>
          </a:xfrm>
          <a:prstGeom prst="rect">
            <a:avLst/>
          </a:prstGeom>
        </p:spPr>
        <p:txBody>
          <a:bodyPr wrap="square">
            <a:spAutoFit/>
          </a:bodyPr>
          <a:lstStyle/>
          <a:p>
            <a:r>
              <a:rPr lang="en-US" sz="2000" b="1" dirty="0">
                <a:solidFill>
                  <a:srgbClr val="2D7FB8"/>
                </a:solidFill>
                <a:latin typeface="DINPro" panose="020B0504020101020102" pitchFamily="34" charset="0"/>
                <a:cs typeface="Arial"/>
              </a:rPr>
              <a:t>2019 Mid-Large MDU Density &amp; Growth by State</a:t>
            </a:r>
          </a:p>
        </p:txBody>
      </p:sp>
      <p:cxnSp>
        <p:nvCxnSpPr>
          <p:cNvPr id="5" name="Straight Connector 4"/>
          <p:cNvCxnSpPr/>
          <p:nvPr/>
        </p:nvCxnSpPr>
        <p:spPr>
          <a:xfrm>
            <a:off x="1216526" y="855579"/>
            <a:ext cx="10053053" cy="0"/>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2BF1A534-9189-4C83-B954-C2987A11901C}"/>
              </a:ext>
            </a:extLst>
          </p:cNvPr>
          <p:cNvSpPr/>
          <p:nvPr/>
        </p:nvSpPr>
        <p:spPr>
          <a:xfrm>
            <a:off x="3462421" y="6617367"/>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E2958963-4CFA-4C1C-967E-DCAA7505F2AB}"/>
              </a:ext>
            </a:extLst>
          </p:cNvPr>
          <p:cNvSpPr txBox="1"/>
          <p:nvPr/>
        </p:nvSpPr>
        <p:spPr>
          <a:xfrm>
            <a:off x="8285361" y="2961276"/>
            <a:ext cx="1552348" cy="507831"/>
          </a:xfrm>
          <a:prstGeom prst="rect">
            <a:avLst/>
          </a:prstGeom>
          <a:noFill/>
          <a:ln>
            <a:noFill/>
          </a:ln>
        </p:spPr>
        <p:txBody>
          <a:bodyPr wrap="none" rtlCol="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dirty="0">
                <a:solidFill>
                  <a:schemeClr val="bg1"/>
                </a:solidFill>
                <a:latin typeface="Segoe UI" panose="020B0502040204020203" pitchFamily="34" charset="0"/>
                <a:ea typeface="Segoe UI" panose="020B0502040204020203" pitchFamily="34" charset="0"/>
                <a:cs typeface="Segoe UI" panose="020B0502040204020203" pitchFamily="34" charset="0"/>
              </a:rPr>
              <a:t>Number of tenant</a:t>
            </a:r>
            <a:br>
              <a:rPr lang="en-US" sz="135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350" dirty="0">
                <a:solidFill>
                  <a:schemeClr val="bg1"/>
                </a:solidFill>
                <a:latin typeface="Segoe UI" panose="020B0502040204020203" pitchFamily="34" charset="0"/>
                <a:ea typeface="Segoe UI" panose="020B0502040204020203" pitchFamily="34" charset="0"/>
                <a:cs typeface="Segoe UI" panose="020B0502040204020203" pitchFamily="34" charset="0"/>
              </a:rPr>
              <a:t>units per building</a:t>
            </a:r>
          </a:p>
        </p:txBody>
      </p:sp>
      <p:sp>
        <p:nvSpPr>
          <p:cNvPr id="16" name="Content Placeholder 2">
            <a:extLst>
              <a:ext uri="{FF2B5EF4-FFF2-40B4-BE49-F238E27FC236}">
                <a16:creationId xmlns:a16="http://schemas.microsoft.com/office/drawing/2014/main" id="{E88FD96A-7C6F-40ED-9BA0-EA2B5872DAE4}"/>
              </a:ext>
            </a:extLst>
          </p:cNvPr>
          <p:cNvSpPr txBox="1">
            <a:spLocks/>
          </p:cNvSpPr>
          <p:nvPr/>
        </p:nvSpPr>
        <p:spPr>
          <a:xfrm>
            <a:off x="9767148" y="1574011"/>
            <a:ext cx="2219203" cy="4454325"/>
          </a:xfrm>
          <a:prstGeom prst="rect">
            <a:avLst/>
          </a:prstGeom>
        </p:spPr>
        <p:txBody>
          <a:bodyPr vert="horz" lIns="68598" tIns="34299" rIns="68598" bIns="34299"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500" dirty="0">
                <a:latin typeface="Segoe UI" panose="020B0502040204020203" pitchFamily="34" charset="0"/>
                <a:ea typeface="Segoe UI" panose="020B0502040204020203" pitchFamily="34" charset="0"/>
                <a:cs typeface="Segoe UI" panose="020B0502040204020203" pitchFamily="34" charset="0"/>
              </a:rPr>
              <a:t>In 2019 an Estimated 13.6M Residential MDU buildings exist with 20+ units in structure</a:t>
            </a:r>
            <a:br>
              <a:rPr lang="en-US" sz="1500" dirty="0">
                <a:latin typeface="Segoe UI" panose="020B0502040204020203" pitchFamily="34" charset="0"/>
                <a:ea typeface="Segoe UI" panose="020B0502040204020203" pitchFamily="34" charset="0"/>
                <a:cs typeface="Segoe UI" panose="020B0502040204020203" pitchFamily="34" charset="0"/>
              </a:rPr>
            </a:br>
            <a:endParaRPr lang="en-US" sz="15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500" dirty="0">
                <a:latin typeface="Segoe UI" panose="020B0502040204020203" pitchFamily="34" charset="0"/>
                <a:ea typeface="Segoe UI" panose="020B0502040204020203" pitchFamily="34" charset="0"/>
                <a:cs typeface="Segoe UI" panose="020B0502040204020203" pitchFamily="34" charset="0"/>
              </a:rPr>
              <a:t>Increase of 3.8M MDU units since 2015 in 20+ unit buildings</a:t>
            </a:r>
            <a:br>
              <a:rPr lang="en-US" sz="1500" dirty="0">
                <a:latin typeface="Segoe UI" panose="020B0502040204020203" pitchFamily="34" charset="0"/>
                <a:ea typeface="Segoe UI" panose="020B0502040204020203" pitchFamily="34" charset="0"/>
                <a:cs typeface="Segoe UI" panose="020B0502040204020203" pitchFamily="34" charset="0"/>
              </a:rPr>
            </a:br>
            <a:endParaRPr lang="en-US" sz="150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500" dirty="0">
                <a:latin typeface="Segoe UI" panose="020B0502040204020203" pitchFamily="34" charset="0"/>
                <a:ea typeface="Segoe UI" panose="020B0502040204020203" pitchFamily="34" charset="0"/>
                <a:cs typeface="Segoe UI" panose="020B0502040204020203" pitchFamily="34" charset="0"/>
              </a:rPr>
              <a:t>20+ unit MDU construction projects represents 60% of all residential housing construction since 2015</a:t>
            </a:r>
          </a:p>
          <a:p>
            <a:pPr marL="285750" indent="-285750">
              <a:buFont typeface="Arial" panose="020B0604020202020204" pitchFamily="34" charset="0"/>
              <a:buChar char="•"/>
            </a:pPr>
            <a:endParaRPr lang="en-US" sz="165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5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5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50" dirty="0">
              <a:latin typeface="Segoe UI" panose="020B0502040204020203" pitchFamily="34" charset="0"/>
              <a:ea typeface="Segoe UI" panose="020B0502040204020203" pitchFamily="34" charset="0"/>
              <a:cs typeface="Segoe UI" panose="020B0502040204020203" pitchFamily="34" charset="0"/>
            </a:endParaRPr>
          </a:p>
          <a:p>
            <a:r>
              <a:rPr lang="en-US" sz="1200" dirty="0">
                <a:latin typeface="Segoe UI" panose="020B0502040204020203" pitchFamily="34" charset="0"/>
                <a:ea typeface="Segoe UI" panose="020B0502040204020203" pitchFamily="34" charset="0"/>
                <a:cs typeface="Segoe UI" panose="020B0502040204020203" pitchFamily="34" charset="0"/>
              </a:rPr>
              <a:t>Source: census.gov American Community Survey 2019 ACS1-Year Estimates Data Profiles</a:t>
            </a:r>
          </a:p>
        </p:txBody>
      </p:sp>
      <p:pic>
        <p:nvPicPr>
          <p:cNvPr id="10" name="Picture 9">
            <a:extLst>
              <a:ext uri="{FF2B5EF4-FFF2-40B4-BE49-F238E27FC236}">
                <a16:creationId xmlns:a16="http://schemas.microsoft.com/office/drawing/2014/main" id="{17DECA90-65E8-42B4-9141-112F34C38249}"/>
              </a:ext>
            </a:extLst>
          </p:cNvPr>
          <p:cNvPicPr>
            <a:picLocks noChangeAspect="1"/>
          </p:cNvPicPr>
          <p:nvPr/>
        </p:nvPicPr>
        <p:blipFill>
          <a:blip r:embed="rId2"/>
          <a:stretch>
            <a:fillRect/>
          </a:stretch>
        </p:blipFill>
        <p:spPr>
          <a:xfrm>
            <a:off x="1345044" y="1100450"/>
            <a:ext cx="8422103" cy="4988546"/>
          </a:xfrm>
          <a:prstGeom prst="rect">
            <a:avLst/>
          </a:prstGeom>
        </p:spPr>
      </p:pic>
      <p:pic>
        <p:nvPicPr>
          <p:cNvPr id="6" name="Picture 5">
            <a:extLst>
              <a:ext uri="{FF2B5EF4-FFF2-40B4-BE49-F238E27FC236}">
                <a16:creationId xmlns:a16="http://schemas.microsoft.com/office/drawing/2014/main" id="{5114BA34-AF50-19F4-3A06-716BD22AE133}"/>
              </a:ext>
            </a:extLst>
          </p:cNvPr>
          <p:cNvPicPr>
            <a:picLocks noChangeAspect="1"/>
          </p:cNvPicPr>
          <p:nvPr/>
        </p:nvPicPr>
        <p:blipFill>
          <a:blip r:embed="rId3"/>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426640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val 9"/>
          <p:cNvSpPr/>
          <p:nvPr/>
        </p:nvSpPr>
        <p:spPr>
          <a:xfrm>
            <a:off x="4529999" y="2527443"/>
            <a:ext cx="3132003" cy="31320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Rectangle 1">
            <a:extLst>
              <a:ext uri="{FF2B5EF4-FFF2-40B4-BE49-F238E27FC236}">
                <a16:creationId xmlns:a16="http://schemas.microsoft.com/office/drawing/2014/main" id="{C8ECAFB7-E805-45F5-ABC8-45B4333712D0}"/>
              </a:ext>
            </a:extLst>
          </p:cNvPr>
          <p:cNvSpPr/>
          <p:nvPr/>
        </p:nvSpPr>
        <p:spPr>
          <a:xfrm>
            <a:off x="0" y="0"/>
            <a:ext cx="12192000" cy="13685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7196" y="220852"/>
            <a:ext cx="11243303" cy="535531"/>
          </a:xfrm>
          <a:prstGeom prst="rect">
            <a:avLst/>
          </a:prstGeom>
        </p:spPr>
        <p:txBody>
          <a:bodyPr wrap="square">
            <a:spAutoFit/>
          </a:bodyPr>
          <a:lstStyle/>
          <a:p>
            <a:pPr>
              <a:lnSpc>
                <a:spcPct val="80000"/>
              </a:lnSpc>
            </a:pPr>
            <a:r>
              <a:rPr lang="en-US" sz="3600" b="1" dirty="0">
                <a:solidFill>
                  <a:srgbClr val="FFFFFF"/>
                </a:solidFill>
              </a:rPr>
              <a:t>NEXT GEN OF BROADBAND DEPLOYMENT</a:t>
            </a:r>
          </a:p>
        </p:txBody>
      </p:sp>
      <p:sp>
        <p:nvSpPr>
          <p:cNvPr id="11" name="Oval 10">
            <a:extLst>
              <a:ext uri="{FF2B5EF4-FFF2-40B4-BE49-F238E27FC236}">
                <a16:creationId xmlns:a16="http://schemas.microsoft.com/office/drawing/2014/main" id="{E74A1D48-E12B-4B49-87C3-1EA04C3414C7}"/>
              </a:ext>
            </a:extLst>
          </p:cNvPr>
          <p:cNvSpPr/>
          <p:nvPr/>
        </p:nvSpPr>
        <p:spPr>
          <a:xfrm>
            <a:off x="4427851" y="3361764"/>
            <a:ext cx="341971" cy="342468"/>
          </a:xfrm>
          <a:prstGeom prst="ellipse">
            <a:avLst/>
          </a:prstGeom>
          <a:solidFill>
            <a:schemeClr val="accent2">
              <a:alpha val="5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b="1" dirty="0">
              <a:solidFill>
                <a:schemeClr val="bg1"/>
              </a:solidFill>
              <a:cs typeface="Arial" pitchFamily="34" charset="0"/>
            </a:endParaRPr>
          </a:p>
        </p:txBody>
      </p:sp>
      <p:cxnSp>
        <p:nvCxnSpPr>
          <p:cNvPr id="12" name="Elbow Connector 24">
            <a:extLst>
              <a:ext uri="{FF2B5EF4-FFF2-40B4-BE49-F238E27FC236}">
                <a16:creationId xmlns:a16="http://schemas.microsoft.com/office/drawing/2014/main" id="{599FFD9C-CD3B-4468-B83D-15E1A072B0FB}"/>
              </a:ext>
            </a:extLst>
          </p:cNvPr>
          <p:cNvCxnSpPr/>
          <p:nvPr/>
        </p:nvCxnSpPr>
        <p:spPr>
          <a:xfrm>
            <a:off x="2774415" y="1837019"/>
            <a:ext cx="1812616" cy="1689070"/>
          </a:xfrm>
          <a:prstGeom prst="bentConnector3">
            <a:avLst>
              <a:gd name="adj1" fmla="val 81973"/>
            </a:avLst>
          </a:prstGeom>
          <a:ln w="22225">
            <a:solidFill>
              <a:schemeClr val="accent2"/>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66091" y="1944837"/>
            <a:ext cx="2952371" cy="1384995"/>
          </a:xfrm>
          <a:prstGeom prst="rect">
            <a:avLst/>
          </a:prstGeom>
        </p:spPr>
        <p:txBody>
          <a:bodyPr wrap="square">
            <a:spAutoFit/>
          </a:bodyPr>
          <a:lstStyle/>
          <a:p>
            <a:pPr marL="285750" lvl="0" indent="-285750">
              <a:buFont typeface="Arial" panose="020B0604020202020204" pitchFamily="34" charset="0"/>
              <a:buChar char="•"/>
            </a:pPr>
            <a:r>
              <a:rPr lang="en-US" sz="1400" dirty="0">
                <a:solidFill>
                  <a:srgbClr val="2D7FB8"/>
                </a:solidFill>
              </a:rPr>
              <a:t>Internet = 4</a:t>
            </a:r>
            <a:r>
              <a:rPr lang="en-US" sz="1400" baseline="30000" dirty="0">
                <a:solidFill>
                  <a:srgbClr val="2D7FB8"/>
                </a:solidFill>
              </a:rPr>
              <a:t>th</a:t>
            </a:r>
            <a:r>
              <a:rPr lang="en-US" sz="1400" dirty="0">
                <a:solidFill>
                  <a:srgbClr val="2D7FB8"/>
                </a:solidFill>
              </a:rPr>
              <a:t> Utility</a:t>
            </a:r>
          </a:p>
          <a:p>
            <a:pPr marL="742950" lvl="1" indent="-285750">
              <a:buFont typeface="Arial" panose="020B0604020202020204" pitchFamily="34" charset="0"/>
              <a:buChar char="•"/>
            </a:pPr>
            <a:r>
              <a:rPr lang="en-US" sz="1400" dirty="0">
                <a:solidFill>
                  <a:srgbClr val="2D7FB8"/>
                </a:solidFill>
              </a:rPr>
              <a:t>Most important to tenants</a:t>
            </a:r>
          </a:p>
          <a:p>
            <a:pPr marL="742950" lvl="1" indent="-285750">
              <a:buFont typeface="Arial" panose="020B0604020202020204" pitchFamily="34" charset="0"/>
              <a:buChar char="•"/>
            </a:pPr>
            <a:r>
              <a:rPr lang="en-US" sz="1400" dirty="0">
                <a:solidFill>
                  <a:srgbClr val="2D7FB8"/>
                </a:solidFill>
              </a:rPr>
              <a:t>Provides a lasting ROI</a:t>
            </a:r>
          </a:p>
          <a:p>
            <a:pPr marL="742950" lvl="1" indent="-285750">
              <a:buFont typeface="Arial" panose="020B0604020202020204" pitchFamily="34" charset="0"/>
              <a:buChar char="•"/>
            </a:pPr>
            <a:r>
              <a:rPr lang="en-US" sz="1400" dirty="0">
                <a:solidFill>
                  <a:srgbClr val="2D7FB8"/>
                </a:solidFill>
              </a:rPr>
              <a:t>Improves property NOI</a:t>
            </a:r>
          </a:p>
          <a:p>
            <a:pPr marL="742950" lvl="1" indent="-285750">
              <a:buFont typeface="Arial" panose="020B0604020202020204" pitchFamily="34" charset="0"/>
              <a:buChar char="•"/>
            </a:pPr>
            <a:r>
              <a:rPr lang="en-US" sz="1400" dirty="0">
                <a:solidFill>
                  <a:srgbClr val="2D7FB8"/>
                </a:solidFill>
              </a:rPr>
              <a:t>Increases property value</a:t>
            </a:r>
          </a:p>
          <a:p>
            <a:pPr lvl="0" algn="r"/>
            <a:endParaRPr lang="en-US" sz="1400" dirty="0">
              <a:solidFill>
                <a:srgbClr val="2D7FB8"/>
              </a:solidFill>
            </a:endParaRPr>
          </a:p>
        </p:txBody>
      </p:sp>
      <p:sp>
        <p:nvSpPr>
          <p:cNvPr id="19" name="Oval 18">
            <a:extLst>
              <a:ext uri="{FF2B5EF4-FFF2-40B4-BE49-F238E27FC236}">
                <a16:creationId xmlns:a16="http://schemas.microsoft.com/office/drawing/2014/main" id="{8D9F9563-1C72-4E3A-AB9C-A8CCDDD83663}"/>
              </a:ext>
            </a:extLst>
          </p:cNvPr>
          <p:cNvSpPr/>
          <p:nvPr/>
        </p:nvSpPr>
        <p:spPr>
          <a:xfrm>
            <a:off x="7454108" y="3625441"/>
            <a:ext cx="341971" cy="342468"/>
          </a:xfrm>
          <a:prstGeom prst="ellipse">
            <a:avLst/>
          </a:prstGeom>
          <a:solidFill>
            <a:srgbClr val="7F7F7F">
              <a:alpha val="50000"/>
            </a:srgb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b="1" dirty="0">
              <a:solidFill>
                <a:schemeClr val="bg1"/>
              </a:solidFill>
              <a:cs typeface="Arial" pitchFamily="34" charset="0"/>
            </a:endParaRPr>
          </a:p>
        </p:txBody>
      </p:sp>
      <p:cxnSp>
        <p:nvCxnSpPr>
          <p:cNvPr id="20" name="Elbow Connector 29">
            <a:extLst>
              <a:ext uri="{FF2B5EF4-FFF2-40B4-BE49-F238E27FC236}">
                <a16:creationId xmlns:a16="http://schemas.microsoft.com/office/drawing/2014/main" id="{1E9BC906-F043-49F3-8A7C-A9748E15C8BA}"/>
              </a:ext>
            </a:extLst>
          </p:cNvPr>
          <p:cNvCxnSpPr>
            <a:cxnSpLocks/>
          </p:cNvCxnSpPr>
          <p:nvPr/>
        </p:nvCxnSpPr>
        <p:spPr>
          <a:xfrm rot="10800000" flipV="1">
            <a:off x="7632719" y="1923322"/>
            <a:ext cx="1960583" cy="1874009"/>
          </a:xfrm>
          <a:prstGeom prst="bentConnector3">
            <a:avLst>
              <a:gd name="adj1" fmla="val 92139"/>
            </a:avLst>
          </a:prstGeom>
          <a:ln w="22225">
            <a:solidFill>
              <a:srgbClr val="7F7F7F"/>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930966" y="2064438"/>
            <a:ext cx="2894063" cy="738664"/>
          </a:xfrm>
          <a:prstGeom prst="rect">
            <a:avLst/>
          </a:prstGeom>
        </p:spPr>
        <p:txBody>
          <a:bodyPr wrap="square">
            <a:spAutoFit/>
          </a:bodyPr>
          <a:lstStyle/>
          <a:p>
            <a:pPr marL="285750" lvl="0" indent="-285750">
              <a:buFont typeface="Arial" panose="020B0604020202020204" pitchFamily="34" charset="0"/>
              <a:buChar char="•"/>
            </a:pPr>
            <a:r>
              <a:rPr lang="en-US" sz="1400" b="1" cap="all" dirty="0">
                <a:solidFill>
                  <a:schemeClr val="bg1">
                    <a:lumMod val="50000"/>
                  </a:schemeClr>
                </a:solidFill>
              </a:rPr>
              <a:t>Innovative Alternative.</a:t>
            </a:r>
          </a:p>
          <a:p>
            <a:pPr marL="742950" lvl="1" indent="-285750">
              <a:buFont typeface="Arial" panose="020B0604020202020204" pitchFamily="34" charset="0"/>
              <a:buChar char="•"/>
            </a:pPr>
            <a:r>
              <a:rPr lang="en-US" sz="1400" b="1" dirty="0" err="1">
                <a:solidFill>
                  <a:schemeClr val="bg1">
                    <a:lumMod val="50000"/>
                  </a:schemeClr>
                </a:solidFill>
              </a:rPr>
              <a:t>Aditum</a:t>
            </a:r>
            <a:r>
              <a:rPr lang="en-US" sz="1400" dirty="0">
                <a:solidFill>
                  <a:schemeClr val="bg1">
                    <a:lumMod val="50000"/>
                  </a:schemeClr>
                </a:solidFill>
              </a:rPr>
              <a:t> is a major extension of fiber optics.</a:t>
            </a:r>
          </a:p>
        </p:txBody>
      </p:sp>
      <p:sp>
        <p:nvSpPr>
          <p:cNvPr id="25" name="Oval 24">
            <a:extLst>
              <a:ext uri="{FF2B5EF4-FFF2-40B4-BE49-F238E27FC236}">
                <a16:creationId xmlns:a16="http://schemas.microsoft.com/office/drawing/2014/main" id="{20FAC426-FD32-443C-8454-C2652A2D5AA3}"/>
              </a:ext>
            </a:extLst>
          </p:cNvPr>
          <p:cNvSpPr/>
          <p:nvPr/>
        </p:nvSpPr>
        <p:spPr>
          <a:xfrm>
            <a:off x="7012360" y="5058499"/>
            <a:ext cx="341971" cy="342468"/>
          </a:xfrm>
          <a:prstGeom prst="ellipse">
            <a:avLst/>
          </a:prstGeom>
          <a:solidFill>
            <a:srgbClr val="7F7F7F">
              <a:alpha val="50000"/>
            </a:srgb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b="1" dirty="0">
              <a:solidFill>
                <a:schemeClr val="bg1"/>
              </a:solidFill>
              <a:cs typeface="Arial" pitchFamily="34" charset="0"/>
            </a:endParaRPr>
          </a:p>
        </p:txBody>
      </p:sp>
      <p:cxnSp>
        <p:nvCxnSpPr>
          <p:cNvPr id="26" name="Elbow Connector 36">
            <a:extLst>
              <a:ext uri="{FF2B5EF4-FFF2-40B4-BE49-F238E27FC236}">
                <a16:creationId xmlns:a16="http://schemas.microsoft.com/office/drawing/2014/main" id="{AD1A3AAB-24D9-4D95-9AAE-F22063B1F126}"/>
              </a:ext>
            </a:extLst>
          </p:cNvPr>
          <p:cNvCxnSpPr>
            <a:cxnSpLocks/>
          </p:cNvCxnSpPr>
          <p:nvPr/>
        </p:nvCxnSpPr>
        <p:spPr>
          <a:xfrm rot="10800000">
            <a:off x="7188821" y="5239833"/>
            <a:ext cx="1319377" cy="1257545"/>
          </a:xfrm>
          <a:prstGeom prst="bentConnector3">
            <a:avLst>
              <a:gd name="adj1" fmla="val 69626"/>
            </a:avLst>
          </a:prstGeom>
          <a:ln w="22225">
            <a:solidFill>
              <a:srgbClr val="7F7F7F"/>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730591" y="5373060"/>
            <a:ext cx="3295318" cy="954107"/>
          </a:xfrm>
          <a:prstGeom prst="rect">
            <a:avLst/>
          </a:prstGeom>
        </p:spPr>
        <p:txBody>
          <a:bodyPr wrap="square">
            <a:spAutoFit/>
          </a:bodyPr>
          <a:lstStyle/>
          <a:p>
            <a:pPr marL="285750" lvl="0" indent="-285750">
              <a:buFont typeface="Arial" panose="020B0604020202020204" pitchFamily="34" charset="0"/>
              <a:buChar char="•"/>
            </a:pPr>
            <a:r>
              <a:rPr lang="en-US" sz="1400" b="1" cap="all" dirty="0">
                <a:solidFill>
                  <a:srgbClr val="7F7F7F"/>
                </a:solidFill>
              </a:rPr>
              <a:t>Successful &amp; Proven.</a:t>
            </a:r>
          </a:p>
          <a:p>
            <a:pPr marL="742950" lvl="1" indent="-285750">
              <a:buFont typeface="Arial" panose="020B0604020202020204" pitchFamily="34" charset="0"/>
              <a:buChar char="•"/>
            </a:pPr>
            <a:r>
              <a:rPr lang="en-US" sz="1400" b="1" dirty="0" err="1">
                <a:solidFill>
                  <a:srgbClr val="7F7F7F"/>
                </a:solidFill>
              </a:rPr>
              <a:t>Aditum’s</a:t>
            </a:r>
            <a:r>
              <a:rPr lang="en-US" sz="1400" cap="all" dirty="0">
                <a:solidFill>
                  <a:srgbClr val="7F7F7F"/>
                </a:solidFill>
              </a:rPr>
              <a:t> </a:t>
            </a:r>
            <a:r>
              <a:rPr lang="en-US" sz="1400" dirty="0">
                <a:solidFill>
                  <a:srgbClr val="7F7F7F"/>
                </a:solidFill>
              </a:rPr>
              <a:t>turn-key proven technology and methodology is deployed coast to coast.</a:t>
            </a:r>
          </a:p>
        </p:txBody>
      </p:sp>
      <p:cxnSp>
        <p:nvCxnSpPr>
          <p:cNvPr id="17" name="Elbow Connector 36">
            <a:extLst>
              <a:ext uri="{FF2B5EF4-FFF2-40B4-BE49-F238E27FC236}">
                <a16:creationId xmlns:a16="http://schemas.microsoft.com/office/drawing/2014/main" id="{AD1A3AAB-24D9-4D95-9AAE-F22063B1F126}"/>
              </a:ext>
            </a:extLst>
          </p:cNvPr>
          <p:cNvCxnSpPr>
            <a:cxnSpLocks/>
          </p:cNvCxnSpPr>
          <p:nvPr/>
        </p:nvCxnSpPr>
        <p:spPr>
          <a:xfrm flipV="1">
            <a:off x="3590639" y="5268943"/>
            <a:ext cx="1481726" cy="1277330"/>
          </a:xfrm>
          <a:prstGeom prst="bentConnector3">
            <a:avLst>
              <a:gd name="adj1" fmla="val 61688"/>
            </a:avLst>
          </a:prstGeom>
          <a:ln w="22225">
            <a:solidFill>
              <a:srgbClr val="7F7F7F"/>
            </a:solidFill>
            <a:prstDash val="sysDot"/>
            <a:tailEnd type="oval" w="med" len="med"/>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20FAC426-FD32-443C-8454-C2652A2D5AA3}"/>
              </a:ext>
            </a:extLst>
          </p:cNvPr>
          <p:cNvSpPr/>
          <p:nvPr/>
        </p:nvSpPr>
        <p:spPr>
          <a:xfrm>
            <a:off x="4905976" y="5083899"/>
            <a:ext cx="341971" cy="342468"/>
          </a:xfrm>
          <a:prstGeom prst="ellipse">
            <a:avLst/>
          </a:prstGeom>
          <a:solidFill>
            <a:srgbClr val="7F7F7F">
              <a:alpha val="50000"/>
            </a:srgb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b="1" dirty="0">
              <a:solidFill>
                <a:schemeClr val="bg1"/>
              </a:solidFill>
              <a:cs typeface="Arial" pitchFamily="34" charset="0"/>
            </a:endParaRPr>
          </a:p>
        </p:txBody>
      </p:sp>
      <p:sp>
        <p:nvSpPr>
          <p:cNvPr id="36" name="Rectangle 35"/>
          <p:cNvSpPr/>
          <p:nvPr/>
        </p:nvSpPr>
        <p:spPr>
          <a:xfrm>
            <a:off x="1166091" y="5034057"/>
            <a:ext cx="3232727" cy="954107"/>
          </a:xfrm>
          <a:prstGeom prst="rect">
            <a:avLst/>
          </a:prstGeom>
        </p:spPr>
        <p:txBody>
          <a:bodyPr wrap="square">
            <a:spAutoFit/>
          </a:bodyPr>
          <a:lstStyle/>
          <a:p>
            <a:pPr marL="285750" lvl="0" indent="-285750">
              <a:buFont typeface="Arial" panose="020B0604020202020204" pitchFamily="34" charset="0"/>
              <a:buChar char="•"/>
            </a:pPr>
            <a:r>
              <a:rPr lang="en-US" sz="1400" b="1" dirty="0">
                <a:solidFill>
                  <a:srgbClr val="7F7F7F"/>
                </a:solidFill>
              </a:rPr>
              <a:t>REVOLUTIONARY</a:t>
            </a:r>
          </a:p>
          <a:p>
            <a:pPr marL="742950" lvl="1" indent="-285750">
              <a:buFont typeface="Arial" panose="020B0604020202020204" pitchFamily="34" charset="0"/>
              <a:buChar char="•"/>
            </a:pPr>
            <a:r>
              <a:rPr lang="en-US" sz="1400" b="1" dirty="0" err="1">
                <a:solidFill>
                  <a:srgbClr val="7F7F7F"/>
                </a:solidFill>
              </a:rPr>
              <a:t>Aditum’s</a:t>
            </a:r>
            <a:r>
              <a:rPr lang="en-US" sz="1400" dirty="0">
                <a:solidFill>
                  <a:srgbClr val="7F7F7F"/>
                </a:solidFill>
              </a:rPr>
              <a:t> broadband technology can operate up to Gigabit speeds. </a:t>
            </a:r>
          </a:p>
        </p:txBody>
      </p:sp>
      <p:pic>
        <p:nvPicPr>
          <p:cNvPr id="6" name="Picture 5">
            <a:extLst>
              <a:ext uri="{FF2B5EF4-FFF2-40B4-BE49-F238E27FC236}">
                <a16:creationId xmlns:a16="http://schemas.microsoft.com/office/drawing/2014/main" id="{AA08DB5B-6039-9760-B701-04280D836B33}"/>
              </a:ext>
            </a:extLst>
          </p:cNvPr>
          <p:cNvPicPr>
            <a:picLocks noChangeAspect="1"/>
          </p:cNvPicPr>
          <p:nvPr/>
        </p:nvPicPr>
        <p:blipFill>
          <a:blip r:embed="rId3"/>
          <a:stretch>
            <a:fillRect/>
          </a:stretch>
        </p:blipFill>
        <p:spPr>
          <a:xfrm>
            <a:off x="4986165" y="3796675"/>
            <a:ext cx="2251601" cy="549836"/>
          </a:xfrm>
          <a:prstGeom prst="rect">
            <a:avLst/>
          </a:prstGeom>
        </p:spPr>
      </p:pic>
    </p:spTree>
    <p:extLst>
      <p:ext uri="{BB962C8B-B14F-4D97-AF65-F5344CB8AC3E}">
        <p14:creationId xmlns:p14="http://schemas.microsoft.com/office/powerpoint/2010/main" val="175990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6DD4E-066A-4FB1-BC04-45F499B979E8}"/>
              </a:ext>
            </a:extLst>
          </p:cNvPr>
          <p:cNvSpPr/>
          <p:nvPr/>
        </p:nvSpPr>
        <p:spPr>
          <a:xfrm>
            <a:off x="1" y="0"/>
            <a:ext cx="1266825" cy="6858000"/>
          </a:xfrm>
          <a:prstGeom prst="rect">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p:cNvSpPr/>
          <p:nvPr/>
        </p:nvSpPr>
        <p:spPr>
          <a:xfrm>
            <a:off x="1430421" y="111309"/>
            <a:ext cx="10761579" cy="707886"/>
          </a:xfrm>
          <a:prstGeom prst="rect">
            <a:avLst/>
          </a:prstGeom>
        </p:spPr>
        <p:txBody>
          <a:bodyPr wrap="square">
            <a:spAutoFit/>
          </a:bodyPr>
          <a:lstStyle/>
          <a:p>
            <a:r>
              <a:rPr lang="en-US" sz="2000" b="1" dirty="0" err="1">
                <a:solidFill>
                  <a:srgbClr val="2D7FB8"/>
                </a:solidFill>
                <a:latin typeface="DINPro" panose="020B0504020101020102" pitchFamily="34" charset="0"/>
                <a:cs typeface="Arial"/>
              </a:rPr>
              <a:t>Aditum’s</a:t>
            </a:r>
            <a:r>
              <a:rPr lang="en-US" sz="2000" b="1" dirty="0">
                <a:solidFill>
                  <a:srgbClr val="2D7FB8"/>
                </a:solidFill>
                <a:latin typeface="DINPro" panose="020B0504020101020102" pitchFamily="34" charset="0"/>
                <a:cs typeface="Arial"/>
              </a:rPr>
              <a:t> Zero-Touch Router is the Gateway that Allows </a:t>
            </a:r>
            <a:br>
              <a:rPr lang="en-US" sz="2000" b="1" dirty="0">
                <a:solidFill>
                  <a:srgbClr val="2D7FB8"/>
                </a:solidFill>
                <a:latin typeface="DINPro" panose="020B0504020101020102" pitchFamily="34" charset="0"/>
                <a:cs typeface="Arial"/>
              </a:rPr>
            </a:br>
            <a:r>
              <a:rPr lang="en-US" sz="2000" b="1" dirty="0">
                <a:solidFill>
                  <a:srgbClr val="2D7FB8"/>
                </a:solidFill>
                <a:latin typeface="DINPro" panose="020B0504020101020102" pitchFamily="34" charset="0"/>
                <a:cs typeface="Arial"/>
              </a:rPr>
              <a:t>Premises of Any Size, to Deploy Tenant Broadband Effortlessly</a:t>
            </a:r>
          </a:p>
        </p:txBody>
      </p:sp>
      <p:cxnSp>
        <p:nvCxnSpPr>
          <p:cNvPr id="7" name="Straight Connector 6"/>
          <p:cNvCxnSpPr/>
          <p:nvPr/>
        </p:nvCxnSpPr>
        <p:spPr>
          <a:xfrm>
            <a:off x="1216527" y="855581"/>
            <a:ext cx="10012948" cy="73151"/>
          </a:xfrm>
          <a:prstGeom prst="line">
            <a:avLst/>
          </a:prstGeom>
          <a:ln w="38100" cmpd="sng">
            <a:solidFill>
              <a:srgbClr val="2D7FB8"/>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4" y="1336113"/>
            <a:ext cx="3156117" cy="373038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6721255" y="5436755"/>
            <a:ext cx="4361130" cy="646331"/>
          </a:xfrm>
          <a:prstGeom prst="rect">
            <a:avLst/>
          </a:prstGeom>
          <a:ln>
            <a:noFill/>
          </a:ln>
        </p:spPr>
        <p:txBody>
          <a:bodyPr wrap="none">
            <a:spAutoFit/>
          </a:bodyPr>
          <a:lstStyle/>
          <a:p>
            <a:pPr algn="ctr"/>
            <a:r>
              <a:rPr lang="en-US" dirty="0">
                <a:solidFill>
                  <a:prstClr val="black"/>
                </a:solidFill>
                <a:latin typeface="Arial"/>
                <a:cs typeface="Arial"/>
              </a:rPr>
              <a:t>Enables effortless end-user deployments</a:t>
            </a:r>
            <a:br>
              <a:rPr lang="en-US" dirty="0">
                <a:solidFill>
                  <a:prstClr val="black"/>
                </a:solidFill>
                <a:latin typeface="Arial"/>
                <a:cs typeface="Arial"/>
              </a:rPr>
            </a:br>
            <a:r>
              <a:rPr lang="en-US" dirty="0">
                <a:solidFill>
                  <a:prstClr val="black"/>
                </a:solidFill>
                <a:latin typeface="Arial"/>
                <a:cs typeface="Arial"/>
              </a:rPr>
              <a:t>and tenant self installation.</a:t>
            </a:r>
          </a:p>
        </p:txBody>
      </p:sp>
      <p:sp>
        <p:nvSpPr>
          <p:cNvPr id="19" name="Rectangle 18">
            <a:extLst>
              <a:ext uri="{FF2B5EF4-FFF2-40B4-BE49-F238E27FC236}">
                <a16:creationId xmlns:a16="http://schemas.microsoft.com/office/drawing/2014/main" id="{2BF1A534-9189-4C83-B954-C2987A11901C}"/>
              </a:ext>
            </a:extLst>
          </p:cNvPr>
          <p:cNvSpPr/>
          <p:nvPr/>
        </p:nvSpPr>
        <p:spPr>
          <a:xfrm>
            <a:off x="3462422" y="6617369"/>
            <a:ext cx="8729580" cy="133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37390" y="1571055"/>
            <a:ext cx="4915102" cy="3970318"/>
          </a:xfrm>
          <a:prstGeom prst="rect">
            <a:avLst/>
          </a:prstGeom>
        </p:spPr>
        <p:txBody>
          <a:bodyPr wrap="square">
            <a:spAutoFit/>
          </a:bodyPr>
          <a:lstStyle/>
          <a:p>
            <a:pPr marL="285750" indent="-285750">
              <a:buFont typeface="Arial"/>
              <a:buChar char="•"/>
            </a:pPr>
            <a:r>
              <a:rPr lang="en-US" dirty="0">
                <a:latin typeface="Arial"/>
                <a:cs typeface="Arial"/>
              </a:rPr>
              <a:t>The easiest solution to connect </a:t>
            </a:r>
            <a:br>
              <a:rPr lang="en-US" dirty="0">
                <a:latin typeface="Arial"/>
                <a:cs typeface="Arial"/>
              </a:rPr>
            </a:br>
            <a:r>
              <a:rPr lang="en-US" dirty="0">
                <a:latin typeface="Arial"/>
                <a:cs typeface="Arial"/>
              </a:rPr>
              <a:t>your tenant broadband.</a:t>
            </a:r>
            <a:br>
              <a:rPr lang="en-US" dirty="0">
                <a:latin typeface="Arial"/>
                <a:cs typeface="Arial"/>
              </a:rPr>
            </a:br>
            <a:endParaRPr lang="en-US" dirty="0">
              <a:latin typeface="Arial"/>
              <a:cs typeface="Arial"/>
            </a:endParaRPr>
          </a:p>
          <a:p>
            <a:pPr marL="285750" indent="-285750">
              <a:buFont typeface="Arial"/>
              <a:buChar char="•"/>
            </a:pPr>
            <a:r>
              <a:rPr lang="en-US" dirty="0">
                <a:cs typeface="Arial"/>
              </a:rPr>
              <a:t>Administrator(s) assigns router </a:t>
            </a:r>
            <a:br>
              <a:rPr lang="en-US" dirty="0">
                <a:cs typeface="Arial"/>
              </a:rPr>
            </a:br>
            <a:r>
              <a:rPr lang="en-US" dirty="0">
                <a:cs typeface="Arial"/>
              </a:rPr>
              <a:t>to tenant</a:t>
            </a:r>
            <a:r>
              <a:rPr lang="en-US" dirty="0">
                <a:solidFill>
                  <a:prstClr val="black"/>
                </a:solidFill>
                <a:cs typeface="Arial"/>
              </a:rPr>
              <a:t>’s account. </a:t>
            </a:r>
            <a:br>
              <a:rPr lang="en-US" dirty="0">
                <a:solidFill>
                  <a:prstClr val="black"/>
                </a:solidFill>
                <a:cs typeface="Arial"/>
              </a:rPr>
            </a:br>
            <a:endParaRPr lang="en-US" dirty="0">
              <a:solidFill>
                <a:prstClr val="black"/>
              </a:solidFill>
              <a:cs typeface="Arial"/>
            </a:endParaRPr>
          </a:p>
          <a:p>
            <a:pPr marL="285750" indent="-285750">
              <a:buFont typeface="Arial"/>
              <a:buChar char="•"/>
            </a:pPr>
            <a:r>
              <a:rPr lang="en-US" dirty="0">
                <a:solidFill>
                  <a:prstClr val="black"/>
                </a:solidFill>
                <a:cs typeface="Arial"/>
              </a:rPr>
              <a:t>Zero Touch router automatically programs itself, assigning unique wireless SSID and password. </a:t>
            </a:r>
            <a:br>
              <a:rPr lang="en-US" dirty="0">
                <a:solidFill>
                  <a:prstClr val="black"/>
                </a:solidFill>
                <a:cs typeface="Arial"/>
              </a:rPr>
            </a:br>
            <a:r>
              <a:rPr lang="en-US" dirty="0">
                <a:solidFill>
                  <a:prstClr val="black"/>
                </a:solidFill>
                <a:cs typeface="Arial"/>
              </a:rPr>
              <a:t>Plug-in and connect.</a:t>
            </a:r>
            <a:br>
              <a:rPr lang="en-US" dirty="0">
                <a:solidFill>
                  <a:prstClr val="black"/>
                </a:solidFill>
                <a:cs typeface="Arial"/>
              </a:rPr>
            </a:br>
            <a:endParaRPr lang="en-US" dirty="0">
              <a:solidFill>
                <a:prstClr val="black"/>
              </a:solidFill>
              <a:cs typeface="Arial"/>
            </a:endParaRPr>
          </a:p>
          <a:p>
            <a:pPr marL="285750" indent="-285750">
              <a:buFont typeface="Arial"/>
              <a:buChar char="•"/>
            </a:pPr>
            <a:r>
              <a:rPr lang="en-US" dirty="0">
                <a:cs typeface="Arial"/>
              </a:rPr>
              <a:t>Tenant automatically receives customizable welcome letter, along with Wi-Fi information.</a:t>
            </a:r>
            <a:endParaRPr lang="en-US" dirty="0">
              <a:solidFill>
                <a:prstClr val="black"/>
              </a:solidFill>
              <a:cs typeface="Arial"/>
            </a:endParaRPr>
          </a:p>
        </p:txBody>
      </p:sp>
      <p:sp>
        <p:nvSpPr>
          <p:cNvPr id="21" name="Pentagon 43">
            <a:extLst>
              <a:ext uri="{FF2B5EF4-FFF2-40B4-BE49-F238E27FC236}">
                <a16:creationId xmlns:a16="http://schemas.microsoft.com/office/drawing/2014/main" id="{E8C2A46A-814B-4BCC-A605-8565E61A03A1}"/>
              </a:ext>
            </a:extLst>
          </p:cNvPr>
          <p:cNvSpPr/>
          <p:nvPr/>
        </p:nvSpPr>
        <p:spPr>
          <a:xfrm flipV="1">
            <a:off x="669636" y="1640511"/>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2" name="Pentagon 43">
            <a:extLst>
              <a:ext uri="{FF2B5EF4-FFF2-40B4-BE49-F238E27FC236}">
                <a16:creationId xmlns:a16="http://schemas.microsoft.com/office/drawing/2014/main" id="{E8C2A46A-814B-4BCC-A605-8565E61A03A1}"/>
              </a:ext>
            </a:extLst>
          </p:cNvPr>
          <p:cNvSpPr/>
          <p:nvPr/>
        </p:nvSpPr>
        <p:spPr>
          <a:xfrm flipV="1">
            <a:off x="671946" y="2484054"/>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3" name="Pentagon 43">
            <a:extLst>
              <a:ext uri="{FF2B5EF4-FFF2-40B4-BE49-F238E27FC236}">
                <a16:creationId xmlns:a16="http://schemas.microsoft.com/office/drawing/2014/main" id="{E8C2A46A-814B-4BCC-A605-8565E61A03A1}"/>
              </a:ext>
            </a:extLst>
          </p:cNvPr>
          <p:cNvSpPr/>
          <p:nvPr/>
        </p:nvSpPr>
        <p:spPr>
          <a:xfrm flipV="1">
            <a:off x="674255" y="3284585"/>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24" name="Pentagon 43">
            <a:extLst>
              <a:ext uri="{FF2B5EF4-FFF2-40B4-BE49-F238E27FC236}">
                <a16:creationId xmlns:a16="http://schemas.microsoft.com/office/drawing/2014/main" id="{E8C2A46A-814B-4BCC-A605-8565E61A03A1}"/>
              </a:ext>
            </a:extLst>
          </p:cNvPr>
          <p:cNvSpPr/>
          <p:nvPr/>
        </p:nvSpPr>
        <p:spPr>
          <a:xfrm flipV="1">
            <a:off x="676564" y="4660274"/>
            <a:ext cx="1576866" cy="256742"/>
          </a:xfrm>
          <a:prstGeom prst="homePlate">
            <a:avLst/>
          </a:prstGeom>
          <a:solidFill>
            <a:srgbClr val="2D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2D7FB8"/>
              </a:solidFill>
            </a:endParaRPr>
          </a:p>
        </p:txBody>
      </p:sp>
      <p:sp>
        <p:nvSpPr>
          <p:cNvPr id="4" name="TextBox 3">
            <a:extLst>
              <a:ext uri="{FF2B5EF4-FFF2-40B4-BE49-F238E27FC236}">
                <a16:creationId xmlns:a16="http://schemas.microsoft.com/office/drawing/2014/main" id="{979B836E-89A8-46B0-BD29-37517DA519CC}"/>
              </a:ext>
            </a:extLst>
          </p:cNvPr>
          <p:cNvSpPr txBox="1"/>
          <p:nvPr/>
        </p:nvSpPr>
        <p:spPr>
          <a:xfrm rot="16200000">
            <a:off x="-2326106" y="2822152"/>
            <a:ext cx="5908843" cy="1200329"/>
          </a:xfrm>
          <a:prstGeom prst="rect">
            <a:avLst/>
          </a:prstGeom>
          <a:noFill/>
        </p:spPr>
        <p:txBody>
          <a:bodyPr wrap="square" rtlCol="0" anchor="ctr">
            <a:spAutoFit/>
          </a:bodyPr>
          <a:lstStyle/>
          <a:p>
            <a:pPr algn="ctr"/>
            <a:r>
              <a:rPr lang="en-US" sz="3600" b="1" dirty="0">
                <a:solidFill>
                  <a:schemeClr val="bg1"/>
                </a:solidFill>
                <a:latin typeface="Arial"/>
                <a:cs typeface="Arial"/>
              </a:rPr>
              <a:t>ZERO TOUCH</a:t>
            </a:r>
          </a:p>
          <a:p>
            <a:pPr algn="ctr"/>
            <a:r>
              <a:rPr lang="en-US" sz="3600" b="1" dirty="0">
                <a:solidFill>
                  <a:schemeClr val="bg1"/>
                </a:solidFill>
                <a:latin typeface="Arial"/>
                <a:cs typeface="Arial"/>
              </a:rPr>
              <a:t>ROUTER </a:t>
            </a:r>
            <a:endParaRPr lang="ko-KR" altLang="en-US" sz="3600" b="1" dirty="0">
              <a:solidFill>
                <a:schemeClr val="tx1">
                  <a:lumMod val="85000"/>
                  <a:lumOff val="15000"/>
                </a:schemeClr>
              </a:solidFill>
              <a:latin typeface="Arial"/>
              <a:cs typeface="Arial"/>
            </a:endParaRPr>
          </a:p>
        </p:txBody>
      </p:sp>
      <p:pic>
        <p:nvPicPr>
          <p:cNvPr id="2" name="Picture 1">
            <a:extLst>
              <a:ext uri="{FF2B5EF4-FFF2-40B4-BE49-F238E27FC236}">
                <a16:creationId xmlns:a16="http://schemas.microsoft.com/office/drawing/2014/main" id="{FEB286E8-83EE-728F-03CB-3E75D425342F}"/>
              </a:ext>
            </a:extLst>
          </p:cNvPr>
          <p:cNvPicPr>
            <a:picLocks noChangeAspect="1"/>
          </p:cNvPicPr>
          <p:nvPr/>
        </p:nvPicPr>
        <p:blipFill>
          <a:blip r:embed="rId4"/>
          <a:stretch>
            <a:fillRect/>
          </a:stretch>
        </p:blipFill>
        <p:spPr>
          <a:xfrm>
            <a:off x="1486963" y="6376736"/>
            <a:ext cx="1755319" cy="428645"/>
          </a:xfrm>
          <a:prstGeom prst="rect">
            <a:avLst/>
          </a:prstGeom>
        </p:spPr>
      </p:pic>
    </p:spTree>
    <p:extLst>
      <p:ext uri="{BB962C8B-B14F-4D97-AF65-F5344CB8AC3E}">
        <p14:creationId xmlns:p14="http://schemas.microsoft.com/office/powerpoint/2010/main" val="1837066571"/>
      </p:ext>
    </p:extLst>
  </p:cSld>
  <p:clrMapOvr>
    <a:masterClrMapping/>
  </p:clrMapOvr>
</p:sld>
</file>

<file path=ppt/theme/theme1.xml><?xml version="1.0" encoding="utf-8"?>
<a:theme xmlns:a="http://schemas.openxmlformats.org/drawingml/2006/main" name="Cover and End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12986</TotalTime>
  <Words>3710</Words>
  <Application>Microsoft Office PowerPoint</Application>
  <PresentationFormat>Widescreen</PresentationFormat>
  <Paragraphs>335</Paragraphs>
  <Slides>30</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vt:i4>
      </vt:variant>
    </vt:vector>
  </HeadingPairs>
  <TitlesOfParts>
    <vt:vector size="42" baseType="lpstr">
      <vt:lpstr>Arial</vt:lpstr>
      <vt:lpstr>Calibri</vt:lpstr>
      <vt:lpstr>DINPro</vt:lpstr>
      <vt:lpstr>Prometo</vt:lpstr>
      <vt:lpstr>Roboto</vt:lpstr>
      <vt:lpstr>RocketSans</vt:lpstr>
      <vt:lpstr>Segoe UI</vt:lpstr>
      <vt:lpstr>Cover and End Slide Master</vt:lpstr>
      <vt:lpstr>Contents Slide Master</vt:lpstr>
      <vt:lpstr>Section Break Slide Master</vt:lpstr>
      <vt:lpstr>1_Section Break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Aditum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Aditum IMS Overview</dc:title>
  <dc:subject>Internet Service Made Simple</dc:subject>
  <cp:lastModifiedBy>Brian Higgins</cp:lastModifiedBy>
  <cp:revision>5</cp:revision>
  <dcterms:created xsi:type="dcterms:W3CDTF">2019-01-14T06:35:35Z</dcterms:created>
  <dcterms:modified xsi:type="dcterms:W3CDTF">2023-06-12T21:05:09Z</dcterms:modified>
</cp:coreProperties>
</file>